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00"/>
    <a:srgbClr val="FFFF99"/>
    <a:srgbClr val="CC00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402701-3501-0BA9-7E89-23A096225BB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53ABA2-BF00-778A-D79C-08927D4910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1B08A48-3D90-A926-0AC2-82DF8E39BCA0}"/>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5" name="フッター プレースホルダー 4">
            <a:extLst>
              <a:ext uri="{FF2B5EF4-FFF2-40B4-BE49-F238E27FC236}">
                <a16:creationId xmlns:a16="http://schemas.microsoft.com/office/drawing/2014/main" id="{5498F747-2973-0C2F-1F7D-AF5F556278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39BAE4-AC96-E58D-CB16-829E79B6DE8B}"/>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2717863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8DFB12-8E8A-8E40-9219-33EBCA4DFA6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E73562-0773-6BF5-F380-09EB529376B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2119D2-7E99-3609-B1F4-6E5550BADE6B}"/>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5" name="フッター プレースホルダー 4">
            <a:extLst>
              <a:ext uri="{FF2B5EF4-FFF2-40B4-BE49-F238E27FC236}">
                <a16:creationId xmlns:a16="http://schemas.microsoft.com/office/drawing/2014/main" id="{EC2F3A5A-A443-4728-CE4A-14E5FAE76B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DECCA4-C5EC-2C5B-F112-0AFC4DE49B11}"/>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379268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C36665A-2580-4B31-B5AC-A2DE3772A43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91B854-8394-1EC2-C8DB-EB50B61B95B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B48A64-4990-E4A3-D35E-AE9EA95AD5B4}"/>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5" name="フッター プレースホルダー 4">
            <a:extLst>
              <a:ext uri="{FF2B5EF4-FFF2-40B4-BE49-F238E27FC236}">
                <a16:creationId xmlns:a16="http://schemas.microsoft.com/office/drawing/2014/main" id="{31D1B794-EC95-47B5-CC0C-F433FD9DDAA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BE1774-A552-FBE1-66F7-236C13287867}"/>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320260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001CFC-F268-6A7F-57CA-D7195C86BB6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CAB9939-5B8A-372E-0921-E6A18099AB3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1D764CD-F33A-79A2-CDF4-9C5D2402CD1E}"/>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5" name="フッター プレースホルダー 4">
            <a:extLst>
              <a:ext uri="{FF2B5EF4-FFF2-40B4-BE49-F238E27FC236}">
                <a16:creationId xmlns:a16="http://schemas.microsoft.com/office/drawing/2014/main" id="{2D97F2F9-B1C2-9B91-7D4A-95517F3064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8DB12B-D599-AC20-5614-007465AD71C1}"/>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46766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54D049-686C-AADE-8723-EF529530837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56EEA9-954F-03B1-D03C-13F9FD2400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D821DB7-D622-6C48-5C8F-C40FAB3B4117}"/>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5" name="フッター プレースホルダー 4">
            <a:extLst>
              <a:ext uri="{FF2B5EF4-FFF2-40B4-BE49-F238E27FC236}">
                <a16:creationId xmlns:a16="http://schemas.microsoft.com/office/drawing/2014/main" id="{9ED66306-E5A5-2E46-DE93-D3DCFB64B4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DE450E-982D-F392-5E66-4F4D9B8F181E}"/>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24391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B297DC-F3A5-97AF-75AA-6D737253F1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A76B3C4-3EA8-CDA2-0085-69616080EF7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5E83163-2CFD-0889-51C4-0788E8B0ACE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C1CFC1B-6380-861A-16CB-27FB26FD5D52}"/>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6" name="フッター プレースホルダー 5">
            <a:extLst>
              <a:ext uri="{FF2B5EF4-FFF2-40B4-BE49-F238E27FC236}">
                <a16:creationId xmlns:a16="http://schemas.microsoft.com/office/drawing/2014/main" id="{7C4DDDDA-0DCD-22A4-247E-F630AAF721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F3F9A8-43EF-314C-F5F1-5847B00CAFDD}"/>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465105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45B6A6-5A7E-4E1A-BF4D-D522D0F1147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100037-1B34-E828-3DBF-9BDC666914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E505F63-288C-DFDE-C126-6AA7FBA2725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C443FCF-909F-E985-9E5D-E11AAB0D92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B5967DA-1A39-88D8-CAFD-3384F9E0A54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B7A0D42-2158-BFA7-FEDB-B7461CA93650}"/>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8" name="フッター プレースホルダー 7">
            <a:extLst>
              <a:ext uri="{FF2B5EF4-FFF2-40B4-BE49-F238E27FC236}">
                <a16:creationId xmlns:a16="http://schemas.microsoft.com/office/drawing/2014/main" id="{98BF97F4-B928-6E36-1C24-6692A56069D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C2B232C-01B8-1208-0345-555F1F6EF093}"/>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22654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4E5717-B523-0621-E703-82F1F387B99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F8AA23C-B5AF-809E-280D-633F6F268360}"/>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4" name="フッター プレースホルダー 3">
            <a:extLst>
              <a:ext uri="{FF2B5EF4-FFF2-40B4-BE49-F238E27FC236}">
                <a16:creationId xmlns:a16="http://schemas.microsoft.com/office/drawing/2014/main" id="{19C6775A-4E7A-F84C-2E2C-F985E4165A2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4D67A01-BB39-5F19-41C7-8D4E5143D76E}"/>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140886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1F7DDE-61AA-6575-1C50-9032761A3272}"/>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3" name="フッター プレースホルダー 2">
            <a:extLst>
              <a:ext uri="{FF2B5EF4-FFF2-40B4-BE49-F238E27FC236}">
                <a16:creationId xmlns:a16="http://schemas.microsoft.com/office/drawing/2014/main" id="{C601C887-8D6E-0712-6307-3F5B5D24444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9BF1A71-346E-E806-DC2A-A1ECE2E35A89}"/>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614800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D563D-643E-E7DE-D62F-4DA47EF0DEB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B0E91F-E2A4-DF39-FB34-1FE2E4CE01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289ECB2-2CF6-A92B-C9C9-F56DA9972A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A6447BF-0369-CCF5-809E-796307667992}"/>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6" name="フッター プレースホルダー 5">
            <a:extLst>
              <a:ext uri="{FF2B5EF4-FFF2-40B4-BE49-F238E27FC236}">
                <a16:creationId xmlns:a16="http://schemas.microsoft.com/office/drawing/2014/main" id="{6DC33FD8-BA83-61EA-CDA7-A1187B21FBF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6BFFE0-FF79-896C-0A92-80EC88D7D47D}"/>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3950662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433ACB-0063-18D3-3F2E-EA634AF75EB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EB4CE53-68ED-4A2A-4963-EDB5F1A3A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20BB3EC-BA30-F161-E1B1-38CC3BEFD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6B6C46C-5C16-B233-5DFC-7B8A181FAC37}"/>
              </a:ext>
            </a:extLst>
          </p:cNvPr>
          <p:cNvSpPr>
            <a:spLocks noGrp="1"/>
          </p:cNvSpPr>
          <p:nvPr>
            <p:ph type="dt" sz="half" idx="10"/>
          </p:nvPr>
        </p:nvSpPr>
        <p:spPr/>
        <p:txBody>
          <a:bodyPr/>
          <a:lstStyle/>
          <a:p>
            <a:fld id="{2EEB9A9F-BB68-4C25-8987-53FD167E3402}" type="datetimeFigureOut">
              <a:rPr kumimoji="1" lang="ja-JP" altLang="en-US" smtClean="0"/>
              <a:t>2023/1/19</a:t>
            </a:fld>
            <a:endParaRPr kumimoji="1" lang="ja-JP" altLang="en-US"/>
          </a:p>
        </p:txBody>
      </p:sp>
      <p:sp>
        <p:nvSpPr>
          <p:cNvPr id="6" name="フッター プレースホルダー 5">
            <a:extLst>
              <a:ext uri="{FF2B5EF4-FFF2-40B4-BE49-F238E27FC236}">
                <a16:creationId xmlns:a16="http://schemas.microsoft.com/office/drawing/2014/main" id="{79B9E7B8-FCD6-8C06-12D4-1640550C5F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DBC858-7B35-776C-2617-A1456B42E458}"/>
              </a:ext>
            </a:extLst>
          </p:cNvPr>
          <p:cNvSpPr>
            <a:spLocks noGrp="1"/>
          </p:cNvSpPr>
          <p:nvPr>
            <p:ph type="sldNum" sz="quarter" idx="12"/>
          </p:nvPr>
        </p:nvSpPr>
        <p:spPr/>
        <p:txBody>
          <a:body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308306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8647283-D163-1534-C9BD-151CE70E5F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82E086F-3890-4DC7-60ED-3D01BBCC47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F7B696-17DB-9B8C-5DDE-2451C891DC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B9A9F-BB68-4C25-8987-53FD167E3402}" type="datetimeFigureOut">
              <a:rPr kumimoji="1" lang="ja-JP" altLang="en-US" smtClean="0"/>
              <a:t>2023/1/19</a:t>
            </a:fld>
            <a:endParaRPr kumimoji="1" lang="ja-JP" altLang="en-US"/>
          </a:p>
        </p:txBody>
      </p:sp>
      <p:sp>
        <p:nvSpPr>
          <p:cNvPr id="5" name="フッター プレースホルダー 4">
            <a:extLst>
              <a:ext uri="{FF2B5EF4-FFF2-40B4-BE49-F238E27FC236}">
                <a16:creationId xmlns:a16="http://schemas.microsoft.com/office/drawing/2014/main" id="{7055885E-FC42-1295-C643-9C75FB7C55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CCA41D2-D71D-5326-A10C-EC23FDB303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E59E8-66C8-421A-B667-45DBEEE357BD}" type="slidenum">
              <a:rPr kumimoji="1" lang="ja-JP" altLang="en-US" smtClean="0"/>
              <a:t>‹#›</a:t>
            </a:fld>
            <a:endParaRPr kumimoji="1" lang="ja-JP" altLang="en-US"/>
          </a:p>
        </p:txBody>
      </p:sp>
    </p:spTree>
    <p:extLst>
      <p:ext uri="{BB962C8B-B14F-4D97-AF65-F5344CB8AC3E}">
        <p14:creationId xmlns:p14="http://schemas.microsoft.com/office/powerpoint/2010/main" val="74865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矢印: 下 26">
            <a:extLst>
              <a:ext uri="{FF2B5EF4-FFF2-40B4-BE49-F238E27FC236}">
                <a16:creationId xmlns:a16="http://schemas.microsoft.com/office/drawing/2014/main" id="{D8F81A2F-36D0-F0C0-B31A-731C9DFF91D7}"/>
              </a:ext>
            </a:extLst>
          </p:cNvPr>
          <p:cNvSpPr/>
          <p:nvPr/>
        </p:nvSpPr>
        <p:spPr>
          <a:xfrm>
            <a:off x="11211633" y="666540"/>
            <a:ext cx="295835" cy="3394472"/>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矢印: 下 25">
            <a:extLst>
              <a:ext uri="{FF2B5EF4-FFF2-40B4-BE49-F238E27FC236}">
                <a16:creationId xmlns:a16="http://schemas.microsoft.com/office/drawing/2014/main" id="{6B9C8AF9-E4BA-3BB0-2935-9B2B6EE3AE58}"/>
              </a:ext>
            </a:extLst>
          </p:cNvPr>
          <p:cNvSpPr/>
          <p:nvPr/>
        </p:nvSpPr>
        <p:spPr>
          <a:xfrm>
            <a:off x="7781636" y="666540"/>
            <a:ext cx="295835" cy="3394472"/>
          </a:xfrm>
          <a:prstGeom prst="downArrow">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5" name="矢印: 下 24">
            <a:extLst>
              <a:ext uri="{FF2B5EF4-FFF2-40B4-BE49-F238E27FC236}">
                <a16:creationId xmlns:a16="http://schemas.microsoft.com/office/drawing/2014/main" id="{261713FC-EB6B-98ED-806B-8DE9A5000B12}"/>
              </a:ext>
            </a:extLst>
          </p:cNvPr>
          <p:cNvSpPr/>
          <p:nvPr/>
        </p:nvSpPr>
        <p:spPr>
          <a:xfrm>
            <a:off x="5507257" y="657575"/>
            <a:ext cx="295835" cy="3394472"/>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4" name="矢印: 下 23">
            <a:extLst>
              <a:ext uri="{FF2B5EF4-FFF2-40B4-BE49-F238E27FC236}">
                <a16:creationId xmlns:a16="http://schemas.microsoft.com/office/drawing/2014/main" id="{AA08BF45-3707-7B20-9F1A-2073476453EB}"/>
              </a:ext>
            </a:extLst>
          </p:cNvPr>
          <p:cNvSpPr/>
          <p:nvPr/>
        </p:nvSpPr>
        <p:spPr>
          <a:xfrm>
            <a:off x="3613646" y="657575"/>
            <a:ext cx="295835" cy="339447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3" name="矢印: 下 22">
            <a:extLst>
              <a:ext uri="{FF2B5EF4-FFF2-40B4-BE49-F238E27FC236}">
                <a16:creationId xmlns:a16="http://schemas.microsoft.com/office/drawing/2014/main" id="{97A6D48F-BCAD-97FF-C1D0-210C087D9109}"/>
              </a:ext>
            </a:extLst>
          </p:cNvPr>
          <p:cNvSpPr/>
          <p:nvPr/>
        </p:nvSpPr>
        <p:spPr>
          <a:xfrm>
            <a:off x="959429" y="914400"/>
            <a:ext cx="295835" cy="313764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 name="フローチャート: 代替処理 1">
            <a:extLst>
              <a:ext uri="{FF2B5EF4-FFF2-40B4-BE49-F238E27FC236}">
                <a16:creationId xmlns:a16="http://schemas.microsoft.com/office/drawing/2014/main" id="{26B12459-1B49-428B-A6D8-A3B9295C8A70}"/>
              </a:ext>
            </a:extLst>
          </p:cNvPr>
          <p:cNvSpPr/>
          <p:nvPr/>
        </p:nvSpPr>
        <p:spPr>
          <a:xfrm>
            <a:off x="175372" y="103094"/>
            <a:ext cx="8556252" cy="811306"/>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子どもを預けたい</a:t>
            </a:r>
          </a:p>
        </p:txBody>
      </p:sp>
      <p:sp>
        <p:nvSpPr>
          <p:cNvPr id="3" name="フローチャート: 代替処理 2">
            <a:extLst>
              <a:ext uri="{FF2B5EF4-FFF2-40B4-BE49-F238E27FC236}">
                <a16:creationId xmlns:a16="http://schemas.microsoft.com/office/drawing/2014/main" id="{B7F8F049-F4B4-4DE7-6288-52FB5C0DCA3B}"/>
              </a:ext>
            </a:extLst>
          </p:cNvPr>
          <p:cNvSpPr/>
          <p:nvPr/>
        </p:nvSpPr>
        <p:spPr>
          <a:xfrm>
            <a:off x="8928847" y="138953"/>
            <a:ext cx="3087781" cy="811306"/>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子どもと一緒に利用したい</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友達を作りたい</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フローチャート: 代替処理 3">
            <a:extLst>
              <a:ext uri="{FF2B5EF4-FFF2-40B4-BE49-F238E27FC236}">
                <a16:creationId xmlns:a16="http://schemas.microsoft.com/office/drawing/2014/main" id="{F0487872-BE02-8C14-A0E8-CDA9A801FF4B}"/>
              </a:ext>
            </a:extLst>
          </p:cNvPr>
          <p:cNvSpPr/>
          <p:nvPr/>
        </p:nvSpPr>
        <p:spPr>
          <a:xfrm>
            <a:off x="175372" y="1312664"/>
            <a:ext cx="2922496" cy="811306"/>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幼児教育を受けさせたい</a:t>
            </a:r>
          </a:p>
        </p:txBody>
      </p:sp>
      <p:sp>
        <p:nvSpPr>
          <p:cNvPr id="5" name="フローチャート: 代替処理 4">
            <a:extLst>
              <a:ext uri="{FF2B5EF4-FFF2-40B4-BE49-F238E27FC236}">
                <a16:creationId xmlns:a16="http://schemas.microsoft.com/office/drawing/2014/main" id="{7BEACD68-C2CC-9965-E4D9-F917D1D5272E}"/>
              </a:ext>
            </a:extLst>
          </p:cNvPr>
          <p:cNvSpPr/>
          <p:nvPr/>
        </p:nvSpPr>
        <p:spPr>
          <a:xfrm>
            <a:off x="3220286" y="1339313"/>
            <a:ext cx="5231522" cy="811306"/>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仕事などで保育が必要</a:t>
            </a:r>
          </a:p>
        </p:txBody>
      </p:sp>
      <p:sp>
        <p:nvSpPr>
          <p:cNvPr id="6" name="フローチャート: 代替処理 5">
            <a:extLst>
              <a:ext uri="{FF2B5EF4-FFF2-40B4-BE49-F238E27FC236}">
                <a16:creationId xmlns:a16="http://schemas.microsoft.com/office/drawing/2014/main" id="{A9374EA4-6A35-A2FF-4252-B91534BA524F}"/>
              </a:ext>
            </a:extLst>
          </p:cNvPr>
          <p:cNvSpPr/>
          <p:nvPr/>
        </p:nvSpPr>
        <p:spPr>
          <a:xfrm>
            <a:off x="175372" y="2533021"/>
            <a:ext cx="4226300" cy="1038224"/>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３歳～５歳児</a:t>
            </a:r>
          </a:p>
        </p:txBody>
      </p:sp>
      <p:sp>
        <p:nvSpPr>
          <p:cNvPr id="7" name="フローチャート: 代替処理 6">
            <a:extLst>
              <a:ext uri="{FF2B5EF4-FFF2-40B4-BE49-F238E27FC236}">
                <a16:creationId xmlns:a16="http://schemas.microsoft.com/office/drawing/2014/main" id="{2DE3191F-A426-285F-97CA-6C9B706331DC}"/>
              </a:ext>
            </a:extLst>
          </p:cNvPr>
          <p:cNvSpPr/>
          <p:nvPr/>
        </p:nvSpPr>
        <p:spPr>
          <a:xfrm>
            <a:off x="4639234" y="2539079"/>
            <a:ext cx="2913531" cy="1038224"/>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０歳～２歳児</a:t>
            </a:r>
          </a:p>
        </p:txBody>
      </p:sp>
      <p:sp>
        <p:nvSpPr>
          <p:cNvPr id="8" name="フローチャート: 代替処理 7">
            <a:extLst>
              <a:ext uri="{FF2B5EF4-FFF2-40B4-BE49-F238E27FC236}">
                <a16:creationId xmlns:a16="http://schemas.microsoft.com/office/drawing/2014/main" id="{6BDF51C5-F9C8-385F-744C-261F654A6D38}"/>
              </a:ext>
            </a:extLst>
          </p:cNvPr>
          <p:cNvSpPr/>
          <p:nvPr/>
        </p:nvSpPr>
        <p:spPr>
          <a:xfrm>
            <a:off x="76405" y="4077981"/>
            <a:ext cx="2250755" cy="1982160"/>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（１）</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a:solidFill>
                  <a:schemeClr val="tx1"/>
                </a:solidFill>
                <a:latin typeface="HG丸ｺﾞｼｯｸM-PRO" panose="020F0600000000000000" pitchFamily="50" charset="-128"/>
                <a:ea typeface="HG丸ｺﾞｼｯｸM-PRO" panose="020F0600000000000000" pitchFamily="50" charset="-128"/>
              </a:rPr>
              <a:t>&lt;1</a:t>
            </a:r>
            <a:r>
              <a:rPr lang="ja-JP" altLang="en-US" sz="1600" dirty="0">
                <a:solidFill>
                  <a:schemeClr val="tx1"/>
                </a:solidFill>
                <a:latin typeface="HG丸ｺﾞｼｯｸM-PRO" panose="020F0600000000000000" pitchFamily="50" charset="-128"/>
                <a:ea typeface="HG丸ｺﾞｼｯｸM-PRO" panose="020F0600000000000000" pitchFamily="50" charset="-128"/>
              </a:rPr>
              <a:t>号認定</a:t>
            </a:r>
            <a:r>
              <a:rPr lang="en-US" altLang="ja-JP" sz="1600" dirty="0">
                <a:solidFill>
                  <a:schemeClr val="tx1"/>
                </a:solidFill>
                <a:latin typeface="HG丸ｺﾞｼｯｸM-PRO" panose="020F0600000000000000" pitchFamily="50" charset="-128"/>
                <a:ea typeface="HG丸ｺﾞｼｯｸM-PRO" panose="020F0600000000000000" pitchFamily="50" charset="-128"/>
              </a:rPr>
              <a:t>&gt;</a:t>
            </a: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・認定こども園</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（幼稚園機能部分）</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・幼稚園</a:t>
            </a:r>
            <a:r>
              <a:rPr kumimoji="1" lang="en-US" altLang="ja-JP" sz="16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フローチャート: 代替処理 17">
            <a:extLst>
              <a:ext uri="{FF2B5EF4-FFF2-40B4-BE49-F238E27FC236}">
                <a16:creationId xmlns:a16="http://schemas.microsoft.com/office/drawing/2014/main" id="{A395A2B8-EAE2-F8DB-559F-25F07FD2049B}"/>
              </a:ext>
            </a:extLst>
          </p:cNvPr>
          <p:cNvSpPr/>
          <p:nvPr/>
        </p:nvSpPr>
        <p:spPr>
          <a:xfrm>
            <a:off x="7203272" y="4071276"/>
            <a:ext cx="2415428" cy="1988866"/>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（４）</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・企業主導型保育事業</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・認証保育所</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・地域保育所</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・一時預かり</a:t>
            </a:r>
          </a:p>
        </p:txBody>
      </p:sp>
      <p:sp>
        <p:nvSpPr>
          <p:cNvPr id="19" name="フローチャート: 代替処理 18">
            <a:extLst>
              <a:ext uri="{FF2B5EF4-FFF2-40B4-BE49-F238E27FC236}">
                <a16:creationId xmlns:a16="http://schemas.microsoft.com/office/drawing/2014/main" id="{E740CA07-218F-A633-CF5B-637E482DAC92}"/>
              </a:ext>
            </a:extLst>
          </p:cNvPr>
          <p:cNvSpPr/>
          <p:nvPr/>
        </p:nvSpPr>
        <p:spPr>
          <a:xfrm>
            <a:off x="2464659" y="4077982"/>
            <a:ext cx="2250755" cy="1982160"/>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（２）</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a:solidFill>
                  <a:schemeClr val="tx1"/>
                </a:solidFill>
                <a:latin typeface="HG丸ｺﾞｼｯｸM-PRO" panose="020F0600000000000000" pitchFamily="50" charset="-128"/>
                <a:ea typeface="HG丸ｺﾞｼｯｸM-PRO" panose="020F0600000000000000" pitchFamily="50" charset="-128"/>
              </a:rPr>
              <a:t>&lt;</a:t>
            </a:r>
            <a:r>
              <a:rPr lang="ja-JP" altLang="en-US" sz="1600" dirty="0">
                <a:solidFill>
                  <a:schemeClr val="tx1"/>
                </a:solidFill>
                <a:latin typeface="HG丸ｺﾞｼｯｸM-PRO" panose="020F0600000000000000" pitchFamily="50" charset="-128"/>
                <a:ea typeface="HG丸ｺﾞｼｯｸM-PRO" panose="020F0600000000000000" pitchFamily="50" charset="-128"/>
              </a:rPr>
              <a:t>２号認定</a:t>
            </a:r>
            <a:r>
              <a:rPr lang="en-US" altLang="ja-JP" sz="1600" dirty="0">
                <a:solidFill>
                  <a:schemeClr val="tx1"/>
                </a:solidFill>
                <a:latin typeface="HG丸ｺﾞｼｯｸM-PRO" panose="020F0600000000000000" pitchFamily="50" charset="-128"/>
                <a:ea typeface="HG丸ｺﾞｼｯｸM-PRO" panose="020F0600000000000000" pitchFamily="50" charset="-128"/>
              </a:rPr>
              <a:t>&gt;</a:t>
            </a: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・認定ども園</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（保育所機能部分）</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・保育所</a:t>
            </a:r>
          </a:p>
        </p:txBody>
      </p:sp>
      <p:sp>
        <p:nvSpPr>
          <p:cNvPr id="20" name="フローチャート: 代替処理 19">
            <a:extLst>
              <a:ext uri="{FF2B5EF4-FFF2-40B4-BE49-F238E27FC236}">
                <a16:creationId xmlns:a16="http://schemas.microsoft.com/office/drawing/2014/main" id="{41778838-05B0-07D1-6706-CB61474C8395}"/>
              </a:ext>
            </a:extLst>
          </p:cNvPr>
          <p:cNvSpPr/>
          <p:nvPr/>
        </p:nvSpPr>
        <p:spPr>
          <a:xfrm>
            <a:off x="4852911" y="4073978"/>
            <a:ext cx="2268687" cy="1986163"/>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（３）</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a:solidFill>
                  <a:schemeClr val="tx1"/>
                </a:solidFill>
                <a:latin typeface="HG丸ｺﾞｼｯｸM-PRO" panose="020F0600000000000000" pitchFamily="50" charset="-128"/>
                <a:ea typeface="HG丸ｺﾞｼｯｸM-PRO" panose="020F0600000000000000" pitchFamily="50" charset="-128"/>
              </a:rPr>
              <a:t>&lt;</a:t>
            </a:r>
            <a:r>
              <a:rPr lang="ja-JP" altLang="en-US" sz="1600" dirty="0">
                <a:solidFill>
                  <a:schemeClr val="tx1"/>
                </a:solidFill>
                <a:latin typeface="HG丸ｺﾞｼｯｸM-PRO" panose="020F0600000000000000" pitchFamily="50" charset="-128"/>
                <a:ea typeface="HG丸ｺﾞｼｯｸM-PRO" panose="020F0600000000000000" pitchFamily="50" charset="-128"/>
              </a:rPr>
              <a:t>３号認定</a:t>
            </a:r>
            <a:r>
              <a:rPr lang="en-US" altLang="ja-JP" sz="1600" dirty="0">
                <a:solidFill>
                  <a:schemeClr val="tx1"/>
                </a:solidFill>
                <a:latin typeface="HG丸ｺﾞｼｯｸM-PRO" panose="020F0600000000000000" pitchFamily="50" charset="-128"/>
                <a:ea typeface="HG丸ｺﾞｼｯｸM-PRO" panose="020F0600000000000000" pitchFamily="50" charset="-128"/>
              </a:rPr>
              <a:t>&gt;</a:t>
            </a: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・認定こども園</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（保育所機能部分）</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・保育所</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・地域型保育事業</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フローチャート: 代替処理 20">
            <a:extLst>
              <a:ext uri="{FF2B5EF4-FFF2-40B4-BE49-F238E27FC236}">
                <a16:creationId xmlns:a16="http://schemas.microsoft.com/office/drawing/2014/main" id="{93C10DD8-35E4-D02F-AA9D-22EB1A0F8F5F}"/>
              </a:ext>
            </a:extLst>
          </p:cNvPr>
          <p:cNvSpPr/>
          <p:nvPr/>
        </p:nvSpPr>
        <p:spPr>
          <a:xfrm>
            <a:off x="9700372" y="4077982"/>
            <a:ext cx="2415428" cy="1988866"/>
          </a:xfrm>
          <a:prstGeom prst="flowChartAlternate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　　　</a:t>
            </a: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（５）</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・子育て支援拠点事業</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p>
          <a:p>
            <a:endParaRPr kumimoji="1" lang="en-US" altLang="ja-JP" sz="1600" dirty="0"/>
          </a:p>
          <a:p>
            <a:endParaRPr kumimoji="1" lang="en-US" altLang="ja-JP" sz="1600" dirty="0"/>
          </a:p>
        </p:txBody>
      </p:sp>
      <p:sp>
        <p:nvSpPr>
          <p:cNvPr id="22" name="テキスト ボックス 21">
            <a:extLst>
              <a:ext uri="{FF2B5EF4-FFF2-40B4-BE49-F238E27FC236}">
                <a16:creationId xmlns:a16="http://schemas.microsoft.com/office/drawing/2014/main" id="{D0C03EB7-A1AE-A5FD-5520-3704B8E61E65}"/>
              </a:ext>
            </a:extLst>
          </p:cNvPr>
          <p:cNvSpPr txBox="1"/>
          <p:nvPr/>
        </p:nvSpPr>
        <p:spPr>
          <a:xfrm>
            <a:off x="108929" y="6099610"/>
            <a:ext cx="11756652" cy="646331"/>
          </a:xfrm>
          <a:prstGeom prst="rect">
            <a:avLst/>
          </a:prstGeom>
          <a:noFill/>
          <a:ln>
            <a:noFill/>
          </a:ln>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幼稚園のうち、私立幼稚園には、新制度に移行している幼稚園と新制度に移行していない幼稚園があります。</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新制度に移行しない幼稚園への入園を希望する場合は、１号認定を受ける必要はありません。</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30" name="図 29" descr="光 が含まれている画像&#10;&#10;自動的に生成された説明">
            <a:extLst>
              <a:ext uri="{FF2B5EF4-FFF2-40B4-BE49-F238E27FC236}">
                <a16:creationId xmlns:a16="http://schemas.microsoft.com/office/drawing/2014/main" id="{8A5144D2-AAEE-CEF3-D2D3-816DE7089A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1717" y="2256694"/>
            <a:ext cx="733145" cy="733145"/>
          </a:xfrm>
          <a:prstGeom prst="rect">
            <a:avLst/>
          </a:prstGeom>
        </p:spPr>
      </p:pic>
      <p:pic>
        <p:nvPicPr>
          <p:cNvPr id="32" name="図 31" descr="アイコン&#10;&#10;自動的に生成された説明">
            <a:extLst>
              <a:ext uri="{FF2B5EF4-FFF2-40B4-BE49-F238E27FC236}">
                <a16:creationId xmlns:a16="http://schemas.microsoft.com/office/drawing/2014/main" id="{0359C87A-E9B1-01F4-6B4C-39FF114EFF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98366" y="1079000"/>
            <a:ext cx="1269105" cy="1269105"/>
          </a:xfrm>
          <a:prstGeom prst="rect">
            <a:avLst/>
          </a:prstGeom>
        </p:spPr>
      </p:pic>
      <p:pic>
        <p:nvPicPr>
          <p:cNvPr id="34" name="図 33" descr="挿絵, 光 が含まれている画像&#10;&#10;自動的に生成された説明">
            <a:extLst>
              <a:ext uri="{FF2B5EF4-FFF2-40B4-BE49-F238E27FC236}">
                <a16:creationId xmlns:a16="http://schemas.microsoft.com/office/drawing/2014/main" id="{4C46C4AC-C47A-F407-47FC-E7BF2D0BD6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9086164" y="2091292"/>
            <a:ext cx="1052190" cy="1052190"/>
          </a:xfrm>
          <a:prstGeom prst="rect">
            <a:avLst/>
          </a:prstGeom>
        </p:spPr>
      </p:pic>
      <p:pic>
        <p:nvPicPr>
          <p:cNvPr id="35" name="図 34">
            <a:extLst>
              <a:ext uri="{FF2B5EF4-FFF2-40B4-BE49-F238E27FC236}">
                <a16:creationId xmlns:a16="http://schemas.microsoft.com/office/drawing/2014/main" id="{3697EAA5-DB5F-8F5C-138F-33A5955F5B9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9786409">
            <a:off x="9034237" y="1313546"/>
            <a:ext cx="398780" cy="398780"/>
          </a:xfrm>
          <a:prstGeom prst="rect">
            <a:avLst/>
          </a:prstGeom>
          <a:noFill/>
          <a:ln>
            <a:noFill/>
          </a:ln>
        </p:spPr>
      </p:pic>
      <p:pic>
        <p:nvPicPr>
          <p:cNvPr id="36" name="図 35">
            <a:extLst>
              <a:ext uri="{FF2B5EF4-FFF2-40B4-BE49-F238E27FC236}">
                <a16:creationId xmlns:a16="http://schemas.microsoft.com/office/drawing/2014/main" id="{1E1BF8EB-AF42-1317-158F-1BEA3DE422C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3108906">
            <a:off x="10135420" y="2819148"/>
            <a:ext cx="398780" cy="398780"/>
          </a:xfrm>
          <a:prstGeom prst="rect">
            <a:avLst/>
          </a:prstGeom>
          <a:noFill/>
          <a:ln>
            <a:noFill/>
          </a:ln>
        </p:spPr>
      </p:pic>
    </p:spTree>
    <p:extLst>
      <p:ext uri="{BB962C8B-B14F-4D97-AF65-F5344CB8AC3E}">
        <p14:creationId xmlns:p14="http://schemas.microsoft.com/office/powerpoint/2010/main" val="32430546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164</Words>
  <Application>Microsoft Office PowerPoint</Application>
  <PresentationFormat>ワイド画面</PresentationFormat>
  <Paragraphs>34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cp:revision>
  <cp:lastPrinted>2023-01-19T01:07:26Z</cp:lastPrinted>
  <dcterms:created xsi:type="dcterms:W3CDTF">2023-01-18T23:27:41Z</dcterms:created>
  <dcterms:modified xsi:type="dcterms:W3CDTF">2023-01-19T01:13:40Z</dcterms:modified>
</cp:coreProperties>
</file>