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7.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8.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9.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10.xml" ContentType="application/vnd.openxmlformats-officedocument.theme+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1.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theme/theme12.xml" ContentType="application/vnd.openxmlformats-officedocument.theme+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1" r:id="rId2"/>
    <p:sldMasterId id="2147483733" r:id="rId3"/>
    <p:sldMasterId id="2147483746" r:id="rId4"/>
    <p:sldMasterId id="2147483772" r:id="rId5"/>
    <p:sldMasterId id="2147483826" r:id="rId6"/>
    <p:sldMasterId id="2147483838" r:id="rId7"/>
    <p:sldMasterId id="2147483850" r:id="rId8"/>
    <p:sldMasterId id="2147483912" r:id="rId9"/>
    <p:sldMasterId id="2147483925" r:id="rId10"/>
    <p:sldMasterId id="2147483937" r:id="rId11"/>
    <p:sldMasterId id="2147483961" r:id="rId12"/>
    <p:sldMasterId id="2147483973" r:id="rId13"/>
  </p:sldMasterIdLst>
  <p:notesMasterIdLst>
    <p:notesMasterId r:id="rId32"/>
  </p:notesMasterIdLst>
  <p:sldIdLst>
    <p:sldId id="456" r:id="rId14"/>
    <p:sldId id="612" r:id="rId15"/>
    <p:sldId id="468" r:id="rId16"/>
    <p:sldId id="626" r:id="rId17"/>
    <p:sldId id="557" r:id="rId18"/>
    <p:sldId id="627" r:id="rId19"/>
    <p:sldId id="628" r:id="rId20"/>
    <p:sldId id="623" r:id="rId21"/>
    <p:sldId id="618" r:id="rId22"/>
    <p:sldId id="474" r:id="rId23"/>
    <p:sldId id="601" r:id="rId24"/>
    <p:sldId id="599" r:id="rId25"/>
    <p:sldId id="546" r:id="rId26"/>
    <p:sldId id="547" r:id="rId27"/>
    <p:sldId id="600" r:id="rId28"/>
    <p:sldId id="619" r:id="rId29"/>
    <p:sldId id="620" r:id="rId30"/>
    <p:sldId id="622" r:id="rId31"/>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A2AA08-2EE5-4D90-A5FE-4513C76856B2}">
          <p14:sldIdLst>
            <p14:sldId id="456"/>
            <p14:sldId id="612"/>
            <p14:sldId id="468"/>
            <p14:sldId id="626"/>
            <p14:sldId id="557"/>
            <p14:sldId id="627"/>
            <p14:sldId id="628"/>
            <p14:sldId id="623"/>
            <p14:sldId id="618"/>
            <p14:sldId id="474"/>
            <p14:sldId id="601"/>
            <p14:sldId id="599"/>
            <p14:sldId id="546"/>
            <p14:sldId id="547"/>
            <p14:sldId id="600"/>
            <p14:sldId id="619"/>
            <p14:sldId id="620"/>
            <p14:sldId id="622"/>
          </p14:sldIdLst>
        </p14:section>
      </p14:sectionLst>
    </p:ex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15" autoAdjust="0"/>
    <p:restoredTop sz="94270" autoAdjust="0"/>
  </p:normalViewPr>
  <p:slideViewPr>
    <p:cSldViewPr snapToGrid="0">
      <p:cViewPr>
        <p:scale>
          <a:sx n="70" d="100"/>
          <a:sy n="70" d="100"/>
        </p:scale>
        <p:origin x="-1344" y="-75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86"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tsnas-sv21.mic3.soumu.go.jp\org1107\&#20844;&#21942;&#20225;&#26989;&#35506;&#23460;&#20849;&#36890;(11070005)\ko2-jyun\&#28310;&#20844;&#23460;\&#30149;&#38498;&#20107;&#26989;&#20418;\&#30740;&#20462;&#29983;\&#30740;&#20462;&#29983;&#65420;&#65387;&#65433;&#65408;&#65438;\H26&#22303;&#20117;&#65288;&#31179;&#30000;&#30476;&#65289;\01%20&#12458;&#12540;&#12480;&#12540;&#12289;&#36039;&#26009;&#20316;&#25104;\27.2.16%20&#12300;&#21307;&#30274;&#25552;&#20379;&#20307;&#21046;&#12398;&#25913;&#38761;&#12392;&#36899;&#25658;&#12375;&#12383;&#20844;&#31435;&#30149;&#38498;&#12398;&#32076;&#21942;&#21177;&#29575;&#21270;&#12539;&#20877;&#32232;&#31561;&#12398;&#25512;&#36914;&#12301;&#12395;&#12300;&#32076;&#21942;&#12398;&#21177;&#29575;&#21270;&#12395;&#12388;&#12356;&#12390;&#12301;&#12434;&#21152;&#12360;&#12427;&#65288;&#29702;&#20107;&#23448;&#12424;&#12426;&#65289;\&#32076;&#21942;&#12398;&#21177;&#29575;&#21270;&#12395;&#12388;&#12356;&#12390;&#65288;19&#24180;&#24230;&#65374;25&#24180;&#24230;&#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87490195640153"/>
          <c:y val="0.14216884894172521"/>
          <c:w val="0.80161613258753339"/>
          <c:h val="0.73975994279846824"/>
        </c:manualLayout>
      </c:layout>
      <c:barChart>
        <c:barDir val="bar"/>
        <c:grouping val="percentStacked"/>
        <c:varyColors val="0"/>
        <c:ser>
          <c:idx val="0"/>
          <c:order val="0"/>
          <c:tx>
            <c:strRef>
              <c:f>'決算の状況（グラフ）'!$L$3</c:f>
              <c:strCache>
                <c:ptCount val="1"/>
                <c:pt idx="0">
                  <c:v>経常損失を生じた病院数</c:v>
                </c:pt>
              </c:strCache>
            </c:strRef>
          </c:tx>
          <c:spPr>
            <a:solidFill>
              <a:srgbClr val="FF0000">
                <a:alpha val="40000"/>
              </a:srgbClr>
            </a:solidFill>
            <a:ln w="12700">
              <a:solidFill>
                <a:srgbClr val="000000"/>
              </a:solidFill>
              <a:prstDash val="solid"/>
            </a:ln>
          </c:spPr>
          <c:invertIfNegative val="0"/>
          <c:dLbls>
            <c:dLbl>
              <c:idx val="0"/>
              <c:layout/>
              <c:tx>
                <c:rich>
                  <a:bodyPr/>
                  <a:lstStyle/>
                  <a:p>
                    <a:r>
                      <a:rPr lang="en-US" altLang="en-US" sz="1050"/>
                      <a:t>70.3% </a:t>
                    </a:r>
                    <a:endParaRPr lang="en-US"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F73-4C0F-84A9-2CC5E992984A}"/>
                </c:ext>
                <c:ext xmlns:c15="http://schemas.microsoft.com/office/drawing/2012/chart" uri="{CE6537A1-D6FC-4f65-9D91-7224C49458BB}">
                  <c15:layout/>
                </c:ext>
              </c:extLst>
            </c:dLbl>
            <c:dLbl>
              <c:idx val="1"/>
              <c:layout/>
              <c:tx>
                <c:rich>
                  <a:bodyPr/>
                  <a:lstStyle/>
                  <a:p>
                    <a:r>
                      <a:rPr lang="en-US" altLang="en-US" sz="1050"/>
                      <a:t>53.6% </a:t>
                    </a:r>
                    <a:endParaRPr lang="en-US"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F73-4C0F-84A9-2CC5E992984A}"/>
                </c:ext>
                <c:ext xmlns:c15="http://schemas.microsoft.com/office/drawing/2012/chart" uri="{CE6537A1-D6FC-4f65-9D91-7224C49458BB}">
                  <c15:layout/>
                </c:ext>
              </c:extLst>
            </c:dLbl>
            <c:spPr>
              <a:noFill/>
              <a:ln w="25400">
                <a:noFill/>
              </a:ln>
            </c:spPr>
            <c:txPr>
              <a:bodyPr/>
              <a:lstStyle/>
              <a:p>
                <a:pPr>
                  <a:defRPr sz="105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'決算の状況（グラフ）'!$N$2:$T$2</c:f>
              <c:strCache>
                <c:ptCount val="2"/>
                <c:pt idx="0">
                  <c:v>20年度</c:v>
                </c:pt>
                <c:pt idx="1">
                  <c:v>25年度</c:v>
                </c:pt>
              </c:strCache>
            </c:strRef>
          </c:cat>
          <c:val>
            <c:numRef>
              <c:f>'決算の状況（グラフ）'!$N$3:$T$3</c:f>
              <c:numCache>
                <c:formatCode>0.0_ </c:formatCode>
                <c:ptCount val="2"/>
                <c:pt idx="0">
                  <c:v>70.307529162248144</c:v>
                </c:pt>
                <c:pt idx="1">
                  <c:v>53.587443946188337</c:v>
                </c:pt>
              </c:numCache>
            </c:numRef>
          </c:val>
          <c:extLst xmlns:c16r2="http://schemas.microsoft.com/office/drawing/2015/06/chart">
            <c:ext xmlns:c16="http://schemas.microsoft.com/office/drawing/2014/chart" uri="{C3380CC4-5D6E-409C-BE32-E72D297353CC}">
              <c16:uniqueId val="{00000002-3F73-4C0F-84A9-2CC5E992984A}"/>
            </c:ext>
          </c:extLst>
        </c:ser>
        <c:ser>
          <c:idx val="1"/>
          <c:order val="1"/>
          <c:tx>
            <c:strRef>
              <c:f>'決算の状況（グラフ）'!$L$4</c:f>
              <c:strCache>
                <c:ptCount val="1"/>
                <c:pt idx="0">
                  <c:v>経常利益を生じた病院数</c:v>
                </c:pt>
              </c:strCache>
            </c:strRef>
          </c:tx>
          <c:spPr>
            <a:noFill/>
            <a:ln w="12700">
              <a:solidFill>
                <a:schemeClr val="tx1"/>
              </a:solidFill>
              <a:prstDash val="solid"/>
            </a:ln>
          </c:spPr>
          <c:invertIfNegative val="0"/>
          <c:dLbls>
            <c:dLbl>
              <c:idx val="0"/>
              <c:layout/>
              <c:tx>
                <c:rich>
                  <a:bodyPr/>
                  <a:lstStyle/>
                  <a:p>
                    <a:r>
                      <a:rPr lang="en-US" altLang="en-US" sz="1050"/>
                      <a:t>29.7% </a:t>
                    </a:r>
                    <a:endParaRPr lang="en-US"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F73-4C0F-84A9-2CC5E992984A}"/>
                </c:ext>
                <c:ext xmlns:c15="http://schemas.microsoft.com/office/drawing/2012/chart" uri="{CE6537A1-D6FC-4f65-9D91-7224C49458BB}">
                  <c15:layout/>
                </c:ext>
              </c:extLst>
            </c:dLbl>
            <c:dLbl>
              <c:idx val="1"/>
              <c:layout/>
              <c:tx>
                <c:rich>
                  <a:bodyPr/>
                  <a:lstStyle/>
                  <a:p>
                    <a:r>
                      <a:rPr lang="en-US" altLang="en-US" sz="1050"/>
                      <a:t>46.4 %</a:t>
                    </a:r>
                    <a:endParaRPr lang="en-US"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F73-4C0F-84A9-2CC5E992984A}"/>
                </c:ext>
                <c:ext xmlns:c15="http://schemas.microsoft.com/office/drawing/2012/chart" uri="{CE6537A1-D6FC-4f65-9D91-7224C49458BB}">
                  <c15:layout/>
                </c:ext>
              </c:extLst>
            </c:dLbl>
            <c:spPr>
              <a:noFill/>
              <a:ln w="25400">
                <a:noFill/>
              </a:ln>
            </c:spPr>
            <c:txPr>
              <a:bodyPr/>
              <a:lstStyle/>
              <a:p>
                <a:pPr>
                  <a:defRPr sz="1050" b="0" i="0" u="none" strike="noStrike" baseline="0">
                    <a:solidFill>
                      <a:sysClr val="windowText" lastClr="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'決算の状況（グラフ）'!$N$2:$T$2</c:f>
              <c:strCache>
                <c:ptCount val="2"/>
                <c:pt idx="0">
                  <c:v>20年度</c:v>
                </c:pt>
                <c:pt idx="1">
                  <c:v>25年度</c:v>
                </c:pt>
              </c:strCache>
            </c:strRef>
          </c:cat>
          <c:val>
            <c:numRef>
              <c:f>'決算の状況（グラフ）'!$N$4:$T$4</c:f>
              <c:numCache>
                <c:formatCode>0.0_ </c:formatCode>
                <c:ptCount val="2"/>
                <c:pt idx="0">
                  <c:v>29.692470837751856</c:v>
                </c:pt>
                <c:pt idx="1">
                  <c:v>46.412556053811663</c:v>
                </c:pt>
              </c:numCache>
            </c:numRef>
          </c:val>
          <c:extLst xmlns:c16r2="http://schemas.microsoft.com/office/drawing/2015/06/chart">
            <c:ext xmlns:c16="http://schemas.microsoft.com/office/drawing/2014/chart" uri="{C3380CC4-5D6E-409C-BE32-E72D297353CC}">
              <c16:uniqueId val="{00000005-3F73-4C0F-84A9-2CC5E992984A}"/>
            </c:ext>
          </c:extLst>
        </c:ser>
        <c:dLbls>
          <c:showLegendKey val="0"/>
          <c:showVal val="0"/>
          <c:showCatName val="0"/>
          <c:showSerName val="0"/>
          <c:showPercent val="0"/>
          <c:showBubbleSize val="0"/>
        </c:dLbls>
        <c:gapWidth val="150"/>
        <c:overlap val="100"/>
        <c:axId val="131788160"/>
        <c:axId val="131867776"/>
      </c:barChart>
      <c:catAx>
        <c:axId val="131788160"/>
        <c:scaling>
          <c:orientation val="minMax"/>
        </c:scaling>
        <c:delete val="0"/>
        <c:axPos val="l"/>
        <c:numFmt formatCode="General" sourceLinked="1"/>
        <c:majorTickMark val="in"/>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ＭＳ Ｐゴシック"/>
                <a:ea typeface="ＭＳ Ｐゴシック"/>
                <a:cs typeface="ＭＳ Ｐゴシック"/>
              </a:defRPr>
            </a:pPr>
            <a:endParaRPr lang="ja-JP"/>
          </a:p>
        </c:txPr>
        <c:crossAx val="131867776"/>
        <c:crosses val="autoZero"/>
        <c:auto val="1"/>
        <c:lblAlgn val="ctr"/>
        <c:lblOffset val="100"/>
        <c:tickLblSkip val="1"/>
        <c:tickMarkSkip val="1"/>
        <c:noMultiLvlLbl val="0"/>
      </c:catAx>
      <c:valAx>
        <c:axId val="131867776"/>
        <c:scaling>
          <c:orientation val="minMax"/>
        </c:scaling>
        <c:delete val="0"/>
        <c:axPos val="b"/>
        <c:numFmt formatCode="0%" sourceLinked="1"/>
        <c:majorTickMark val="in"/>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ＭＳ Ｐゴシック"/>
                <a:ea typeface="ＭＳ Ｐゴシック"/>
                <a:cs typeface="ＭＳ Ｐゴシック"/>
              </a:defRPr>
            </a:pPr>
            <a:endParaRPr lang="ja-JP"/>
          </a:p>
        </c:txPr>
        <c:crossAx val="131788160"/>
        <c:crosses val="autoZero"/>
        <c:crossBetween val="between"/>
        <c:majorUnit val="0.2"/>
      </c:valAx>
      <c:spPr>
        <a:noFill/>
        <a:ln w="3175">
          <a:solidFill>
            <a:srgbClr val="000000"/>
          </a:solidFill>
          <a:prstDash val="solid"/>
        </a:ln>
      </c:spPr>
    </c:plotArea>
    <c:plotVisOnly val="1"/>
    <c:dispBlanksAs val="gap"/>
    <c:showDLblsOverMax val="0"/>
  </c:chart>
  <c:spPr>
    <a:solidFill>
      <a:srgbClr val="FFFFFF"/>
    </a:solidFill>
    <a:ln w="3175">
      <a:noFill/>
      <a:prstDash val="solid"/>
    </a:ln>
  </c:spPr>
  <c:txPr>
    <a:bodyPr/>
    <a:lstStyle/>
    <a:p>
      <a:pPr>
        <a:defRPr sz="100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6364" cy="511731"/>
          </a:xfrm>
          <a:prstGeom prst="rect">
            <a:avLst/>
          </a:prstGeom>
        </p:spPr>
        <p:txBody>
          <a:bodyPr vert="horz" lIns="94626" tIns="47313" rIns="94626" bIns="47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5" y="1"/>
            <a:ext cx="3076364" cy="511731"/>
          </a:xfrm>
          <a:prstGeom prst="rect">
            <a:avLst/>
          </a:prstGeom>
        </p:spPr>
        <p:txBody>
          <a:bodyPr vert="horz" lIns="94626" tIns="47313" rIns="94626" bIns="47313" rtlCol="0"/>
          <a:lstStyle>
            <a:lvl1pPr algn="r">
              <a:defRPr sz="1200"/>
            </a:lvl1pPr>
          </a:lstStyle>
          <a:p>
            <a:fld id="{23FBF7D0-001E-49FA-A46F-6BE6851B2DAC}" type="datetimeFigureOut">
              <a:rPr kumimoji="1" lang="ja-JP" altLang="en-US" smtClean="0"/>
              <a:t>2018/2/2</a:t>
            </a:fld>
            <a:endParaRPr kumimoji="1" lang="ja-JP" altLang="en-US"/>
          </a:p>
        </p:txBody>
      </p:sp>
      <p:sp>
        <p:nvSpPr>
          <p:cNvPr id="4" name="スライド イメージ プレースホルダー 3"/>
          <p:cNvSpPr>
            <a:spLocks noGrp="1" noRot="1" noChangeAspect="1"/>
          </p:cNvSpPr>
          <p:nvPr>
            <p:ph type="sldImg" idx="2"/>
          </p:nvPr>
        </p:nvSpPr>
        <p:spPr>
          <a:xfrm>
            <a:off x="777875" y="768350"/>
            <a:ext cx="5543550" cy="3836988"/>
          </a:xfrm>
          <a:prstGeom prst="rect">
            <a:avLst/>
          </a:prstGeom>
          <a:noFill/>
          <a:ln w="12700">
            <a:solidFill>
              <a:prstClr val="black"/>
            </a:solidFill>
          </a:ln>
        </p:spPr>
        <p:txBody>
          <a:bodyPr vert="horz" lIns="94626" tIns="47313" rIns="94626" bIns="47313" rtlCol="0" anchor="ctr"/>
          <a:lstStyle/>
          <a:p>
            <a:endParaRPr lang="ja-JP" altLang="en-US"/>
          </a:p>
        </p:txBody>
      </p:sp>
      <p:sp>
        <p:nvSpPr>
          <p:cNvPr id="5" name="ノート プレースホルダー 4"/>
          <p:cNvSpPr>
            <a:spLocks noGrp="1"/>
          </p:cNvSpPr>
          <p:nvPr>
            <p:ph type="body" sz="quarter" idx="3"/>
          </p:nvPr>
        </p:nvSpPr>
        <p:spPr>
          <a:xfrm>
            <a:off x="709930" y="4861442"/>
            <a:ext cx="5679440" cy="4605576"/>
          </a:xfrm>
          <a:prstGeom prst="rect">
            <a:avLst/>
          </a:prstGeom>
        </p:spPr>
        <p:txBody>
          <a:bodyPr vert="horz" lIns="94626" tIns="47313" rIns="94626" bIns="47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7"/>
            <a:ext cx="3076364" cy="511731"/>
          </a:xfrm>
          <a:prstGeom prst="rect">
            <a:avLst/>
          </a:prstGeom>
        </p:spPr>
        <p:txBody>
          <a:bodyPr vert="horz" lIns="94626" tIns="47313" rIns="94626" bIns="47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4" cy="511731"/>
          </a:xfrm>
          <a:prstGeom prst="rect">
            <a:avLst/>
          </a:prstGeom>
        </p:spPr>
        <p:txBody>
          <a:bodyPr vert="horz" lIns="94626" tIns="47313" rIns="94626" bIns="47313" rtlCol="0" anchor="b"/>
          <a:lstStyle>
            <a:lvl1pPr algn="r">
              <a:defRPr sz="1200"/>
            </a:lvl1pPr>
          </a:lstStyle>
          <a:p>
            <a:fld id="{3B252941-3521-441E-B5B2-4A23F8D8F8E7}" type="slidenum">
              <a:rPr kumimoji="1" lang="ja-JP" altLang="en-US" smtClean="0"/>
              <a:t>‹#›</a:t>
            </a:fld>
            <a:endParaRPr kumimoji="1" lang="ja-JP" altLang="en-US"/>
          </a:p>
        </p:txBody>
      </p:sp>
    </p:spTree>
    <p:extLst>
      <p:ext uri="{BB962C8B-B14F-4D97-AF65-F5344CB8AC3E}">
        <p14:creationId xmlns:p14="http://schemas.microsoft.com/office/powerpoint/2010/main" val="1324361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7875" y="768350"/>
            <a:ext cx="5543550" cy="38369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1</a:t>
            </a:fld>
            <a:endParaRPr kumimoji="1" lang="ja-JP" altLang="en-US"/>
          </a:p>
        </p:txBody>
      </p:sp>
    </p:spTree>
    <p:extLst>
      <p:ext uri="{BB962C8B-B14F-4D97-AF65-F5344CB8AC3E}">
        <p14:creationId xmlns:p14="http://schemas.microsoft.com/office/powerpoint/2010/main" val="3296529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6288" y="595313"/>
            <a:ext cx="5546725" cy="3840162"/>
          </a:xfrm>
        </p:spPr>
      </p:sp>
      <p:sp>
        <p:nvSpPr>
          <p:cNvPr id="3" name="ノート プレースホルダー 2"/>
          <p:cNvSpPr>
            <a:spLocks noGrp="1"/>
          </p:cNvSpPr>
          <p:nvPr>
            <p:ph type="body" idx="1"/>
          </p:nvPr>
        </p:nvSpPr>
        <p:spPr>
          <a:xfrm>
            <a:off x="692047" y="4894866"/>
            <a:ext cx="5715201" cy="5042009"/>
          </a:xfrm>
        </p:spPr>
        <p:txBody>
          <a:bodyPr/>
          <a:lstStyle/>
          <a:p>
            <a:pPr marL="89820" indent="-89820" defTabSz="1056905">
              <a:spcBef>
                <a:spcPts val="621"/>
              </a:spcBef>
            </a:pPr>
            <a:r>
              <a:rPr lang="ja-JP" altLang="en-US" sz="1400" dirty="0">
                <a:solidFill>
                  <a:prstClr val="black"/>
                </a:solidFill>
                <a:latin typeface="ＭＳ Ｐゴシック" panose="020B0600070205080204" pitchFamily="50" charset="-128"/>
              </a:rPr>
              <a:t>○　こうした状況の中、国においては、平成</a:t>
            </a:r>
            <a:r>
              <a:rPr lang="en-US" altLang="ja-JP" sz="1400" dirty="0">
                <a:solidFill>
                  <a:prstClr val="black"/>
                </a:solidFill>
                <a:latin typeface="ＭＳ Ｐゴシック" panose="020B0600070205080204" pitchFamily="50" charset="-128"/>
              </a:rPr>
              <a:t>26</a:t>
            </a:r>
            <a:r>
              <a:rPr lang="ja-JP" altLang="en-US" sz="1400" dirty="0">
                <a:solidFill>
                  <a:prstClr val="black"/>
                </a:solidFill>
                <a:latin typeface="ＭＳ Ｐゴシック" panose="020B0600070205080204" pitchFamily="50" charset="-128"/>
              </a:rPr>
              <a:t>年</a:t>
            </a:r>
            <a:r>
              <a:rPr lang="en-US" altLang="ja-JP" sz="1400" dirty="0">
                <a:solidFill>
                  <a:prstClr val="black"/>
                </a:solidFill>
                <a:latin typeface="ＭＳ Ｐゴシック" panose="020B0600070205080204" pitchFamily="50" charset="-128"/>
              </a:rPr>
              <a:t>6</a:t>
            </a:r>
            <a:r>
              <a:rPr lang="ja-JP" altLang="en-US" sz="1400" dirty="0">
                <a:solidFill>
                  <a:prstClr val="black"/>
                </a:solidFill>
                <a:latin typeface="ＭＳ Ｐゴシック" panose="020B0600070205080204" pitchFamily="50" charset="-128"/>
              </a:rPr>
              <a:t>月に成立した「医療介護総合確保推進法」に基づき、医療提供体制の見直しを進めております。</a:t>
            </a:r>
          </a:p>
          <a:p>
            <a:pPr marL="89820" indent="-89820" defTabSz="1056905">
              <a:spcBef>
                <a:spcPts val="621"/>
              </a:spcBef>
            </a:pPr>
            <a:r>
              <a:rPr lang="ja-JP" altLang="en-US" sz="1400" dirty="0">
                <a:solidFill>
                  <a:prstClr val="black"/>
                </a:solidFill>
                <a:latin typeface="ＭＳ Ｐゴシック" panose="020B0600070205080204" pitchFamily="50" charset="-128"/>
              </a:rPr>
              <a:t>○　具体的には、都道府県は、団塊の世代が後期高齢者になる</a:t>
            </a:r>
            <a:r>
              <a:rPr lang="en-US" altLang="ja-JP" sz="1400" dirty="0">
                <a:solidFill>
                  <a:prstClr val="black"/>
                </a:solidFill>
                <a:latin typeface="ＭＳ Ｐゴシック" panose="020B0600070205080204" pitchFamily="50" charset="-128"/>
              </a:rPr>
              <a:t>2025</a:t>
            </a:r>
            <a:r>
              <a:rPr lang="ja-JP" altLang="en-US" sz="1400" dirty="0">
                <a:solidFill>
                  <a:prstClr val="black"/>
                </a:solidFill>
                <a:latin typeface="ＭＳ Ｐゴシック" panose="020B0600070205080204" pitchFamily="50" charset="-128"/>
              </a:rPr>
              <a:t>年以降の超高齢社会を見据え、地域にふさわしい医療機能の分化・連携を推進するため、「地域医療構想」を策定することとされました。</a:t>
            </a:r>
          </a:p>
          <a:p>
            <a:pPr marL="89820" indent="-89820" defTabSz="1056905">
              <a:spcBef>
                <a:spcPts val="621"/>
              </a:spcBef>
            </a:pPr>
            <a:r>
              <a:rPr lang="ja-JP" altLang="en-US" sz="1400" dirty="0">
                <a:solidFill>
                  <a:prstClr val="black"/>
                </a:solidFill>
                <a:latin typeface="ＭＳ Ｐゴシック" panose="020B0600070205080204" pitchFamily="50" charset="-128"/>
              </a:rPr>
              <a:t>○　「地域医療構想」は、医療機能（高度急性期、急性期、回復期、慢性期）ごとに</a:t>
            </a:r>
            <a:r>
              <a:rPr lang="en-US" altLang="ja-JP" sz="1400" dirty="0">
                <a:solidFill>
                  <a:prstClr val="black"/>
                </a:solidFill>
                <a:latin typeface="ＭＳ Ｐゴシック" panose="020B0600070205080204" pitchFamily="50" charset="-128"/>
              </a:rPr>
              <a:t>2025</a:t>
            </a:r>
            <a:r>
              <a:rPr lang="ja-JP" altLang="en-US" sz="1400" dirty="0">
                <a:solidFill>
                  <a:prstClr val="black"/>
                </a:solidFill>
                <a:latin typeface="ＭＳ Ｐゴシック" panose="020B0600070205080204" pitchFamily="50" charset="-128"/>
              </a:rPr>
              <a:t>年の医療需要と病床の必要量を推計したうえで、目指すべき医療提供体制とその実現のための施策を、医療関係者等の関係者間の協議によって定めるものであります。</a:t>
            </a:r>
          </a:p>
          <a:p>
            <a:pPr marL="89820" indent="-89820" defTabSz="1056905">
              <a:spcBef>
                <a:spcPts val="621"/>
              </a:spcBef>
            </a:pPr>
            <a:r>
              <a:rPr lang="ja-JP" altLang="en-US" sz="1400" dirty="0">
                <a:solidFill>
                  <a:prstClr val="black"/>
                </a:solidFill>
                <a:latin typeface="ＭＳ Ｐゴシック" panose="020B0600070205080204" pitchFamily="50" charset="-128"/>
              </a:rPr>
              <a:t>○　なお、「地域医療構想」は厚生労働省の指針に基づき、平成</a:t>
            </a:r>
            <a:r>
              <a:rPr lang="en-US" altLang="ja-JP" sz="1400" dirty="0">
                <a:solidFill>
                  <a:prstClr val="black"/>
                </a:solidFill>
                <a:latin typeface="ＭＳ Ｐゴシック" panose="020B0600070205080204" pitchFamily="50" charset="-128"/>
              </a:rPr>
              <a:t>27</a:t>
            </a:r>
            <a:r>
              <a:rPr lang="ja-JP" altLang="en-US" sz="1400" dirty="0">
                <a:solidFill>
                  <a:prstClr val="black"/>
                </a:solidFill>
                <a:latin typeface="ＭＳ Ｐゴシック" panose="020B0600070205080204" pitchFamily="50" charset="-128"/>
              </a:rPr>
              <a:t>年４月より策定作業が進められ、平成</a:t>
            </a:r>
            <a:r>
              <a:rPr lang="en-US" altLang="ja-JP" sz="1400" dirty="0">
                <a:solidFill>
                  <a:prstClr val="black"/>
                </a:solidFill>
                <a:latin typeface="ＭＳ Ｐゴシック" panose="020B0600070205080204" pitchFamily="50" charset="-128"/>
              </a:rPr>
              <a:t>28</a:t>
            </a:r>
            <a:r>
              <a:rPr lang="ja-JP" altLang="en-US" sz="1400" dirty="0">
                <a:solidFill>
                  <a:prstClr val="black"/>
                </a:solidFill>
                <a:latin typeface="ＭＳ Ｐゴシック" panose="020B0600070205080204" pitchFamily="50" charset="-128"/>
              </a:rPr>
              <a:t>年度中に全ての都道府県において策定済みとなっています。</a:t>
            </a:r>
          </a:p>
          <a:p>
            <a:pPr marL="89820" indent="-89820" defTabSz="1056905">
              <a:spcBef>
                <a:spcPts val="621"/>
              </a:spcBef>
            </a:pPr>
            <a:r>
              <a:rPr lang="ja-JP" altLang="en-US" sz="1400" dirty="0">
                <a:solidFill>
                  <a:prstClr val="black"/>
                </a:solidFill>
                <a:latin typeface="ＭＳ Ｐゴシック" panose="020B0600070205080204" pitchFamily="50" charset="-128"/>
              </a:rPr>
              <a:t>○　以上に述べた公立病院の現状と課題、そして国が進めようとしている医療提供体制の改革の動向を踏まえ、総務省は平成</a:t>
            </a:r>
            <a:r>
              <a:rPr lang="en-US" altLang="ja-JP" sz="1400" dirty="0">
                <a:solidFill>
                  <a:prstClr val="black"/>
                </a:solidFill>
                <a:latin typeface="ＭＳ Ｐゴシック" panose="020B0600070205080204" pitchFamily="50" charset="-128"/>
              </a:rPr>
              <a:t>27</a:t>
            </a:r>
            <a:r>
              <a:rPr lang="ja-JP" altLang="en-US" sz="1400" dirty="0">
                <a:solidFill>
                  <a:prstClr val="black"/>
                </a:solidFill>
                <a:latin typeface="ＭＳ Ｐゴシック" panose="020B0600070205080204" pitchFamily="50" charset="-128"/>
              </a:rPr>
              <a:t>年</a:t>
            </a:r>
            <a:r>
              <a:rPr lang="en-US" altLang="ja-JP" sz="1400" dirty="0">
                <a:solidFill>
                  <a:prstClr val="black"/>
                </a:solidFill>
                <a:latin typeface="ＭＳ Ｐゴシック" panose="020B0600070205080204" pitchFamily="50" charset="-128"/>
              </a:rPr>
              <a:t>3</a:t>
            </a:r>
            <a:r>
              <a:rPr lang="ja-JP" altLang="en-US" sz="1400" dirty="0">
                <a:solidFill>
                  <a:prstClr val="black"/>
                </a:solidFill>
                <a:latin typeface="ＭＳ Ｐゴシック" panose="020B0600070205080204" pitchFamily="50" charset="-128"/>
              </a:rPr>
              <a:t>月に「新公立病院改革ガイドライン」を通知し、関係地方公共団体に対し、「新公立病院改革プラン」を策定し、これに基づいて、更なる改革に取り組んでいただくよう要請をいたしました。</a:t>
            </a:r>
          </a:p>
          <a:p>
            <a:pPr marL="89820" indent="-89820" defTabSz="1056905">
              <a:spcBef>
                <a:spcPts val="621"/>
              </a:spcBef>
            </a:pPr>
            <a:r>
              <a:rPr lang="ja-JP" altLang="en-US" sz="1400" dirty="0">
                <a:solidFill>
                  <a:prstClr val="black"/>
                </a:solidFill>
                <a:latin typeface="ＭＳ Ｐゴシック" panose="020B0600070205080204" pitchFamily="50" charset="-128"/>
              </a:rPr>
              <a:t>○　新たな公立病院改革のあり方は、今回の医療提供体制の改革と密接な関連があり、連携を十分にとって進める必要があります。</a:t>
            </a:r>
          </a:p>
          <a:p>
            <a:pPr marL="89820" indent="-89820" defTabSz="1056905">
              <a:spcBef>
                <a:spcPts val="621"/>
              </a:spcBef>
            </a:pPr>
            <a:r>
              <a:rPr lang="ja-JP" altLang="en-US" sz="1400" dirty="0">
                <a:solidFill>
                  <a:prstClr val="black"/>
                </a:solidFill>
                <a:latin typeface="ＭＳ Ｐゴシック" panose="020B0600070205080204" pitchFamily="50" charset="-128"/>
              </a:rPr>
              <a:t>○　新ガイドラインでは、これまでの「経営の効率化」「再編・ネットワーク化」「経営形態の見直し」の</a:t>
            </a:r>
            <a:r>
              <a:rPr lang="en-US" altLang="ja-JP" sz="1400" dirty="0">
                <a:solidFill>
                  <a:prstClr val="black"/>
                </a:solidFill>
                <a:latin typeface="ＭＳ Ｐゴシック" panose="020B0600070205080204" pitchFamily="50" charset="-128"/>
              </a:rPr>
              <a:t>3</a:t>
            </a:r>
            <a:r>
              <a:rPr lang="ja-JP" altLang="en-US" sz="1400" dirty="0" err="1">
                <a:solidFill>
                  <a:prstClr val="black"/>
                </a:solidFill>
                <a:latin typeface="ＭＳ Ｐゴシック" panose="020B0600070205080204" pitchFamily="50" charset="-128"/>
              </a:rPr>
              <a:t>つの</a:t>
            </a:r>
            <a:r>
              <a:rPr lang="ja-JP" altLang="en-US" sz="1400" dirty="0">
                <a:solidFill>
                  <a:prstClr val="black"/>
                </a:solidFill>
                <a:latin typeface="ＭＳ Ｐゴシック" panose="020B0600070205080204" pitchFamily="50" charset="-128"/>
              </a:rPr>
              <a:t>視点に、「地域医療構想を踏まえた役割の明確化」を加えた</a:t>
            </a:r>
            <a:r>
              <a:rPr lang="en-US" altLang="ja-JP" sz="1400" dirty="0">
                <a:solidFill>
                  <a:prstClr val="black"/>
                </a:solidFill>
                <a:latin typeface="ＭＳ Ｐゴシック" panose="020B0600070205080204" pitchFamily="50" charset="-128"/>
              </a:rPr>
              <a:t>4</a:t>
            </a:r>
            <a:r>
              <a:rPr lang="ja-JP" altLang="en-US" sz="1400" dirty="0" err="1">
                <a:solidFill>
                  <a:prstClr val="black"/>
                </a:solidFill>
                <a:latin typeface="ＭＳ Ｐゴシック" panose="020B0600070205080204" pitchFamily="50" charset="-128"/>
              </a:rPr>
              <a:t>つの</a:t>
            </a:r>
            <a:r>
              <a:rPr lang="ja-JP" altLang="en-US" sz="1400" dirty="0">
                <a:solidFill>
                  <a:prstClr val="black"/>
                </a:solidFill>
                <a:latin typeface="ＭＳ Ｐゴシック" panose="020B0600070205080204" pitchFamily="50" charset="-128"/>
              </a:rPr>
              <a:t>視点からの改革を推進するよう要請しています。</a:t>
            </a:r>
          </a:p>
          <a:p>
            <a:pPr marL="89820" indent="-89820" defTabSz="1056905">
              <a:spcBef>
                <a:spcPts val="621"/>
              </a:spcBef>
            </a:pPr>
            <a:r>
              <a:rPr lang="ja-JP" altLang="en-US" sz="1400" dirty="0">
                <a:solidFill>
                  <a:prstClr val="black"/>
                </a:solidFill>
                <a:latin typeface="ＭＳ Ｐゴシック" panose="020B0600070205080204" pitchFamily="50" charset="-128"/>
              </a:rPr>
              <a:t>○　「地域医療構想」は構想区域における病床の機能区分ごとの将来の必要量などが示されるものあり、これと整合の取れた形で、公立病院の将来の病床機能のあり方などの具体的な将来像を新改革プランで明確化するよう要請しています。</a:t>
            </a:r>
          </a:p>
          <a:p>
            <a:pPr marL="89820" indent="-89820" defTabSz="1056905">
              <a:spcBef>
                <a:spcPts val="621"/>
              </a:spcBef>
            </a:pPr>
            <a:r>
              <a:rPr lang="ja-JP" altLang="en-US" sz="1400" dirty="0">
                <a:solidFill>
                  <a:prstClr val="black"/>
                </a:solidFill>
                <a:latin typeface="ＭＳ Ｐゴシック" panose="020B0600070205080204" pitchFamily="50" charset="-128"/>
              </a:rPr>
              <a:t>○　また、都道府県が地域の医療提供体制の確保についてこれまで以上に大きな責任を有することとなることを踏まえ、再編・ネットワーク化等に、都道府県が積極的に役割を発揮するよう要請しております。</a:t>
            </a:r>
          </a:p>
          <a:p>
            <a:pPr marL="89820" indent="-89820" defTabSz="1056905">
              <a:spcBef>
                <a:spcPts val="621"/>
              </a:spcBef>
            </a:pPr>
            <a:r>
              <a:rPr lang="ja-JP" altLang="en-US" sz="1400" dirty="0">
                <a:solidFill>
                  <a:prstClr val="black"/>
                </a:solidFill>
                <a:latin typeface="ＭＳ Ｐゴシック" panose="020B0600070205080204" pitchFamily="50" charset="-128"/>
              </a:rPr>
              <a:t>○　一方、総務省としては、プランに基づいた再編・ネットワーク化への取組について、財政措置を重点化し、通常の施設整備よりもより手厚い財政措置を講じることとしています。</a:t>
            </a:r>
          </a:p>
          <a:p>
            <a:pPr marL="89820" indent="-89820" defTabSz="1056905">
              <a:spcBef>
                <a:spcPts val="621"/>
              </a:spcBef>
            </a:pPr>
            <a:r>
              <a:rPr lang="ja-JP" altLang="en-US" sz="1400" dirty="0">
                <a:solidFill>
                  <a:prstClr val="black"/>
                </a:solidFill>
                <a:latin typeface="ＭＳ Ｐゴシック" panose="020B0600070205080204" pitchFamily="50" charset="-128"/>
              </a:rPr>
              <a:t>○　こうした措置も活用しながら、公立病院の改革に取り組んでいただきますようお願いいたします。</a:t>
            </a:r>
          </a:p>
          <a:p>
            <a:pPr marL="89820" indent="-89820" defTabSz="1056905">
              <a:spcBef>
                <a:spcPts val="621"/>
              </a:spcBef>
            </a:pPr>
            <a:endParaRPr lang="en-US" altLang="ja-JP" dirty="0">
              <a:solidFill>
                <a:prstClr val="black"/>
              </a:solidFill>
              <a:latin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828164BA-9E91-4E03-BD6A-F421722F15DA}" type="slidenum">
              <a:rPr kumimoji="1" lang="ja-JP" altLang="en-US" smtClean="0"/>
              <a:t>4</a:t>
            </a:fld>
            <a:endParaRPr kumimoji="1" lang="ja-JP" altLang="en-US"/>
          </a:p>
        </p:txBody>
      </p:sp>
    </p:spTree>
    <p:extLst>
      <p:ext uri="{BB962C8B-B14F-4D97-AF65-F5344CB8AC3E}">
        <p14:creationId xmlns:p14="http://schemas.microsoft.com/office/powerpoint/2010/main" val="2319677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7875" y="768350"/>
            <a:ext cx="554355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404">
              <a:defRPr/>
            </a:pPr>
            <a:fld id="{3B252941-3521-441E-B5B2-4A23F8D8F8E7}" type="slidenum">
              <a:rPr lang="ja-JP" altLang="en-US">
                <a:solidFill>
                  <a:prstClr val="black"/>
                </a:solidFill>
                <a:latin typeface="Calibri"/>
                <a:ea typeface="ＭＳ Ｐゴシック" panose="020B0600070205080204" pitchFamily="50" charset="-128"/>
              </a:rPr>
              <a:pPr defTabSz="946404">
                <a:defRPr/>
              </a:pPr>
              <a:t>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484996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地方公共団体の組合</a:t>
            </a:r>
            <a:r>
              <a:rPr kumimoji="1" lang="en-US" altLang="ja-JP" dirty="0" smtClean="0"/>
              <a:t>:</a:t>
            </a:r>
            <a:r>
              <a:rPr kumimoji="1" lang="ja-JP" altLang="en-US" dirty="0" smtClean="0"/>
              <a:t>二つ以上の地方公共団体が特定の事務を共同で処理するために組織する団体。一部事務組合と広域連合があり、主に、ごみ処理・し尿処理・消防・救急医療・火葬場などの事業運営が行われている。 </a:t>
            </a:r>
            <a:endParaRPr kumimoji="1" lang="ja-JP" altLang="en-US" dirty="0"/>
          </a:p>
        </p:txBody>
      </p:sp>
      <p:sp>
        <p:nvSpPr>
          <p:cNvPr id="4" name="スライド番号プレースホルダー 3"/>
          <p:cNvSpPr>
            <a:spLocks noGrp="1"/>
          </p:cNvSpPr>
          <p:nvPr>
            <p:ph type="sldNum" sz="quarter" idx="10"/>
          </p:nvPr>
        </p:nvSpPr>
        <p:spPr/>
        <p:txBody>
          <a:bodyPr/>
          <a:lstStyle/>
          <a:p>
            <a:fld id="{3B252941-3521-441E-B5B2-4A23F8D8F8E7}" type="slidenum">
              <a:rPr lang="ja-JP" altLang="en-US" smtClean="0">
                <a:solidFill>
                  <a:prstClr val="black"/>
                </a:solidFill>
              </a:rPr>
              <a:pPr/>
              <a:t>6</a:t>
            </a:fld>
            <a:endParaRPr lang="ja-JP" altLang="en-US" dirty="0">
              <a:solidFill>
                <a:prstClr val="black"/>
              </a:solidFill>
            </a:endParaRPr>
          </a:p>
        </p:txBody>
      </p:sp>
    </p:spTree>
    <p:extLst>
      <p:ext uri="{BB962C8B-B14F-4D97-AF65-F5344CB8AC3E}">
        <p14:creationId xmlns:p14="http://schemas.microsoft.com/office/powerpoint/2010/main" val="1336129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7875" y="768350"/>
            <a:ext cx="5543550" cy="3836988"/>
          </a:xfrm>
        </p:spPr>
      </p:sp>
      <p:sp>
        <p:nvSpPr>
          <p:cNvPr id="3" name="ノート プレースホルダー 2"/>
          <p:cNvSpPr>
            <a:spLocks noGrp="1"/>
          </p:cNvSpPr>
          <p:nvPr>
            <p:ph type="body" idx="1"/>
          </p:nvPr>
        </p:nvSpPr>
        <p:spPr/>
        <p:txBody>
          <a:bodyPr/>
          <a:lstStyle/>
          <a:p>
            <a:pPr defTabSz="946404">
              <a:defRPr/>
            </a:pPr>
            <a:r>
              <a:rPr kumimoji="1" lang="ja-JP" altLang="en-US" dirty="0" smtClean="0"/>
              <a:t>独立行政法人　国立病院機構</a:t>
            </a:r>
            <a:endParaRPr kumimoji="1" lang="en-US" altLang="ja-JP" dirty="0" smtClean="0"/>
          </a:p>
          <a:p>
            <a:pPr defTabSz="946404">
              <a:defRPr/>
            </a:pPr>
            <a:r>
              <a:rPr kumimoji="1" lang="ja-JP" altLang="en-US" dirty="0" smtClean="0"/>
              <a:t>　公立病院（都道府県、市町村、地方独立行政法人）</a:t>
            </a:r>
            <a:endParaRPr kumimoji="1" lang="en-US" altLang="ja-JP" dirty="0" smtClean="0"/>
          </a:p>
          <a:p>
            <a:pPr defTabSz="946404">
              <a:defRPr/>
            </a:pPr>
            <a:r>
              <a:rPr kumimoji="1" lang="ja-JP" altLang="en-US" dirty="0" smtClean="0"/>
              <a:t>日本赤十字社</a:t>
            </a:r>
            <a:endParaRPr kumimoji="1" lang="en-US" altLang="ja-JP" dirty="0" smtClean="0"/>
          </a:p>
          <a:p>
            <a:pPr defTabSz="946404">
              <a:defRPr/>
            </a:pPr>
            <a:r>
              <a:rPr kumimoji="1" lang="ja-JP" altLang="en-US" dirty="0" smtClean="0"/>
              <a:t>社会福祉法人　恩賜財団　済生会</a:t>
            </a:r>
            <a:endParaRPr kumimoji="1" lang="en-US" altLang="ja-JP" dirty="0" smtClean="0"/>
          </a:p>
          <a:p>
            <a:r>
              <a:rPr kumimoji="1" lang="ja-JP" altLang="en-US" dirty="0" smtClean="0"/>
              <a:t>社会福祉法人　北海道社会事業協会</a:t>
            </a:r>
            <a:endParaRPr kumimoji="1" lang="en-US" altLang="ja-JP" dirty="0" smtClean="0"/>
          </a:p>
          <a:p>
            <a:r>
              <a:rPr kumimoji="1" lang="ja-JP" altLang="en-US" dirty="0" smtClean="0"/>
              <a:t>　厚生連</a:t>
            </a:r>
            <a:endParaRPr kumimoji="1" lang="en-US" altLang="ja-JP" dirty="0" smtClean="0"/>
          </a:p>
          <a:p>
            <a:r>
              <a:rPr kumimoji="1" lang="ja-JP" altLang="en-US" dirty="0" smtClean="0"/>
              <a:t>国家公務員共済組合</a:t>
            </a:r>
            <a:endParaRPr kumimoji="1" lang="en-US" altLang="ja-JP" dirty="0" smtClean="0"/>
          </a:p>
          <a:p>
            <a:r>
              <a:rPr kumimoji="1" lang="ja-JP" altLang="en-US" dirty="0" smtClean="0"/>
              <a:t>健康保険組合</a:t>
            </a:r>
            <a:endParaRPr kumimoji="1" lang="en-US" altLang="ja-JP" dirty="0" smtClean="0"/>
          </a:p>
          <a:p>
            <a:r>
              <a:rPr kumimoji="1" lang="ja-JP" altLang="en-US" dirty="0" smtClean="0"/>
              <a:t>独立行政法人　地域医療機能推進機構</a:t>
            </a:r>
            <a:endParaRPr kumimoji="1" lang="en-US" altLang="ja-JP" dirty="0" smtClean="0"/>
          </a:p>
          <a:p>
            <a:r>
              <a:rPr kumimoji="1" lang="ja-JP" altLang="en-US" dirty="0" smtClean="0"/>
              <a:t>独立行政法人　労働者健康安全機構</a:t>
            </a:r>
            <a:endParaRPr kumimoji="1" lang="en-US" altLang="ja-JP" dirty="0" smtClean="0"/>
          </a:p>
          <a:p>
            <a:endParaRPr kumimoji="1" lang="en-US" altLang="ja-JP" dirty="0" smtClean="0"/>
          </a:p>
          <a:p>
            <a:r>
              <a:rPr kumimoji="1" lang="ja-JP" altLang="en-US" dirty="0" smtClean="0"/>
              <a:t>公立病院の運営費交付金：医業収益</a:t>
            </a:r>
            <a:r>
              <a:rPr kumimoji="1" lang="en-US" altLang="ja-JP" dirty="0" smtClean="0"/>
              <a:t>/</a:t>
            </a:r>
            <a:r>
              <a:rPr kumimoji="1" lang="ja-JP" altLang="en-US" dirty="0" smtClean="0"/>
              <a:t>他会計負担金、医業外収益</a:t>
            </a:r>
            <a:r>
              <a:rPr kumimoji="1" lang="en-US" altLang="ja-JP" dirty="0" smtClean="0"/>
              <a:t>/</a:t>
            </a:r>
            <a:r>
              <a:rPr kumimoji="1" lang="ja-JP" altLang="en-US" dirty="0" smtClean="0"/>
              <a:t>国庫補助金、都道府県補助金、他会計補助金、他会計負担金、資本費繰入収益、特別利益</a:t>
            </a:r>
            <a:r>
              <a:rPr kumimoji="1" lang="en-US" altLang="ja-JP" dirty="0" smtClean="0"/>
              <a:t>/</a:t>
            </a:r>
            <a:r>
              <a:rPr kumimoji="1" lang="ja-JP" altLang="en-US" dirty="0" smtClean="0"/>
              <a:t>他会計負担金の和</a:t>
            </a:r>
            <a:endParaRPr kumimoji="1" lang="en-US" altLang="ja-JP" dirty="0" smtClean="0"/>
          </a:p>
          <a:p>
            <a:endParaRPr kumimoji="1" lang="en-US" altLang="ja-JP" dirty="0" smtClean="0"/>
          </a:p>
          <a:p>
            <a:pPr defTabSz="946404">
              <a:defRPr/>
            </a:pPr>
            <a:r>
              <a:rPr lang="ja-JP" altLang="en-US" dirty="0">
                <a:latin typeface="ＭＳ Ｐゴシック" panose="020B0600070205080204" pitchFamily="50" charset="-128"/>
                <a:ea typeface="ＭＳ Ｐゴシック" panose="020B0600070205080204" pitchFamily="50" charset="-128"/>
              </a:rPr>
              <a:t>日本私立学校振興・共済事業団：運営交付金はうけていない。政府出資金を私立学校等に対する貸付事業に利用。</a:t>
            </a:r>
            <a:endParaRPr lang="en-US" altLang="ja-JP" dirty="0">
              <a:latin typeface="ＭＳ Ｐゴシック" panose="020B0600070205080204" pitchFamily="50" charset="-128"/>
              <a:ea typeface="ＭＳ Ｐゴシック" panose="020B0600070205080204" pitchFamily="50" charset="-128"/>
            </a:endParaRPr>
          </a:p>
          <a:p>
            <a:pPr defTabSz="946404">
              <a:defRPr/>
            </a:pPr>
            <a:r>
              <a:rPr lang="ja-JP" altLang="en-US" dirty="0"/>
              <a:t>労働者健康安全機構：運営費交付金は、リハビリセンターのみ。労災病院には使用していない。</a:t>
            </a:r>
            <a:endParaRPr lang="ja-JP" altLang="en-US" dirty="0">
              <a:latin typeface="ＭＳ Ｐゴシック" panose="020B0600070205080204" pitchFamily="50" charset="-128"/>
              <a:ea typeface="ＭＳ Ｐゴシック" panose="020B0600070205080204" pitchFamily="50" charset="-128"/>
            </a:endParaRPr>
          </a:p>
          <a:p>
            <a:endParaRPr kumimoji="1" lang="en-US" altLang="ja-JP" dirty="0" smtClean="0"/>
          </a:p>
          <a:p>
            <a:r>
              <a:rPr kumimoji="1" lang="ja-JP" altLang="en-US" dirty="0" smtClean="0"/>
              <a:t>社会福祉法人（済生会、北海道社会事業協会）は、不動産取得税、固定資産税において、無料低額診療事業の不動産、固定資産に関しては非課税</a:t>
            </a:r>
            <a:endParaRPr kumimoji="1" lang="en-US" altLang="ja-JP" dirty="0" smtClean="0"/>
          </a:p>
          <a:p>
            <a:r>
              <a:rPr lang="ja-JP" altLang="ja-JP" dirty="0"/>
              <a:t>社会福祉法人については、不動産取得税に</a:t>
            </a:r>
            <a:r>
              <a:rPr lang="ja-JP" altLang="en-US" dirty="0"/>
              <a:t>おいて</a:t>
            </a:r>
            <a:r>
              <a:rPr lang="ja-JP" altLang="ja-JP" dirty="0"/>
              <a:t>、老人福祉施設の用に供する不動産は非課税（</a:t>
            </a:r>
            <a:r>
              <a:rPr lang="ja-JP" altLang="en-US" dirty="0"/>
              <a:t>地方税法</a:t>
            </a:r>
            <a:r>
              <a:rPr lang="ja-JP" altLang="ja-JP" dirty="0"/>
              <a:t>７３条４第１項の４号の５）</a:t>
            </a:r>
            <a:endParaRPr lang="en-US" altLang="ja-JP" dirty="0"/>
          </a:p>
          <a:p>
            <a:endParaRPr kumimoji="1" lang="en-US" altLang="ja-JP" dirty="0" smtClean="0"/>
          </a:p>
          <a:p>
            <a:endParaRPr kumimoji="1" lang="en-US" altLang="ja-JP" dirty="0" smtClean="0"/>
          </a:p>
          <a:p>
            <a:r>
              <a:rPr kumimoji="1" lang="ja-JP" altLang="en-US" dirty="0" smtClean="0"/>
              <a:t>医療保健業は、医師又は歯科医師等が患者に対し医業又は医業類似行為を行う事業及びこれに直接関連するサービスを提供する事業（「医療業」）と保健衛生のサービスを提供する事業（「保健業」）を複合した概念で、「医療保健業」には、療術業（あんま、はり、きゅうなど）、助産師業、看護業、歯科技工業、獣医業等が含まれます。（法人税基本通達</a:t>
            </a:r>
            <a:r>
              <a:rPr kumimoji="1" lang="en-US" altLang="ja-JP" dirty="0" smtClean="0"/>
              <a:t>15-1-56</a:t>
            </a:r>
            <a:r>
              <a:rPr kumimoji="1" lang="ja-JP" altLang="en-US" dirty="0" smtClean="0"/>
              <a:t>）</a:t>
            </a:r>
            <a:endParaRPr kumimoji="1" lang="en-US" altLang="ja-JP" dirty="0" smtClean="0"/>
          </a:p>
          <a:p>
            <a:endParaRPr kumimoji="1" lang="en-US" altLang="ja-JP" dirty="0" smtClean="0"/>
          </a:p>
          <a:p>
            <a:r>
              <a:rPr kumimoji="1" lang="ja-JP" altLang="en-US" dirty="0" smtClean="0"/>
              <a:t>基本通達・法人税法　第</a:t>
            </a:r>
            <a:r>
              <a:rPr kumimoji="1" lang="en-US" altLang="ja-JP" dirty="0" smtClean="0"/>
              <a:t>29</a:t>
            </a:r>
            <a:r>
              <a:rPr kumimoji="1" lang="ja-JP" altLang="en-US" dirty="0" smtClean="0"/>
              <a:t>款　医療保健業</a:t>
            </a:r>
          </a:p>
          <a:p>
            <a:r>
              <a:rPr kumimoji="1" lang="en-US" altLang="ja-JP" dirty="0" smtClean="0"/>
              <a:t>(</a:t>
            </a:r>
            <a:r>
              <a:rPr kumimoji="1" lang="ja-JP" altLang="en-US" dirty="0" smtClean="0"/>
              <a:t>医療保健業の範囲</a:t>
            </a:r>
            <a:r>
              <a:rPr kumimoji="1" lang="en-US" altLang="ja-JP" dirty="0" smtClean="0"/>
              <a:t>)</a:t>
            </a:r>
          </a:p>
          <a:p>
            <a:r>
              <a:rPr kumimoji="1" lang="en-US" altLang="ja-JP" dirty="0" smtClean="0"/>
              <a:t>15</a:t>
            </a:r>
            <a:r>
              <a:rPr kumimoji="1" lang="ja-JP" altLang="en-US" dirty="0" smtClean="0"/>
              <a:t>－</a:t>
            </a:r>
            <a:r>
              <a:rPr kumimoji="1" lang="en-US" altLang="ja-JP" dirty="0" smtClean="0"/>
              <a:t>1</a:t>
            </a:r>
            <a:r>
              <a:rPr kumimoji="1" lang="ja-JP" altLang="en-US" dirty="0" smtClean="0"/>
              <a:t>－</a:t>
            </a:r>
            <a:r>
              <a:rPr kumimoji="1" lang="en-US" altLang="ja-JP" dirty="0" smtClean="0"/>
              <a:t>56</a:t>
            </a:r>
            <a:r>
              <a:rPr kumimoji="1" lang="ja-JP" altLang="en-US" dirty="0" smtClean="0"/>
              <a:t>　令第</a:t>
            </a:r>
            <a:r>
              <a:rPr kumimoji="1" lang="en-US" altLang="ja-JP" dirty="0" smtClean="0"/>
              <a:t>5</a:t>
            </a:r>
            <a:r>
              <a:rPr kumimoji="1" lang="ja-JP" altLang="en-US" dirty="0" smtClean="0"/>
              <a:t>条第</a:t>
            </a:r>
            <a:r>
              <a:rPr kumimoji="1" lang="en-US" altLang="ja-JP" dirty="0" smtClean="0"/>
              <a:t>1</a:t>
            </a:r>
            <a:r>
              <a:rPr kumimoji="1" lang="ja-JP" altLang="en-US" dirty="0" smtClean="0"/>
              <a:t>項第</a:t>
            </a:r>
            <a:r>
              <a:rPr kumimoji="1" lang="en-US" altLang="ja-JP" dirty="0" smtClean="0"/>
              <a:t>29</a:t>
            </a:r>
            <a:r>
              <a:rPr kumimoji="1" lang="ja-JP" altLang="en-US" dirty="0" smtClean="0"/>
              <a:t>号</a:t>
            </a:r>
            <a:r>
              <a:rPr kumimoji="1" lang="en-US" altLang="ja-JP" dirty="0" smtClean="0"/>
              <a:t>《</a:t>
            </a:r>
            <a:r>
              <a:rPr kumimoji="1" lang="ja-JP" altLang="en-US" dirty="0" smtClean="0"/>
              <a:t>医療保健業</a:t>
            </a:r>
            <a:r>
              <a:rPr kumimoji="1" lang="en-US" altLang="ja-JP" dirty="0" smtClean="0"/>
              <a:t>》</a:t>
            </a:r>
            <a:r>
              <a:rPr kumimoji="1" lang="ja-JP" altLang="en-US" dirty="0" smtClean="0"/>
              <a:t>の医療保健業には、療術業、助産師業、看護業、歯科技工業、獣医業等が含まれる。</a:t>
            </a:r>
            <a:r>
              <a:rPr kumimoji="1" lang="en-US" altLang="ja-JP" dirty="0" smtClean="0"/>
              <a:t>(</a:t>
            </a:r>
            <a:r>
              <a:rPr kumimoji="1" lang="ja-JP" altLang="en-US" dirty="0" smtClean="0"/>
              <a:t>昭</a:t>
            </a:r>
            <a:r>
              <a:rPr kumimoji="1" lang="en-US" altLang="ja-JP" dirty="0" smtClean="0"/>
              <a:t>56</a:t>
            </a:r>
            <a:r>
              <a:rPr kumimoji="1" lang="ja-JP" altLang="en-US" dirty="0" smtClean="0"/>
              <a:t>年直法</a:t>
            </a:r>
            <a:r>
              <a:rPr kumimoji="1" lang="en-US" altLang="ja-JP" dirty="0" smtClean="0"/>
              <a:t>2</a:t>
            </a:r>
            <a:r>
              <a:rPr kumimoji="1" lang="ja-JP" altLang="en-US" dirty="0" smtClean="0"/>
              <a:t>－</a:t>
            </a:r>
            <a:r>
              <a:rPr kumimoji="1" lang="en-US" altLang="ja-JP" dirty="0" smtClean="0"/>
              <a:t>16</a:t>
            </a:r>
            <a:r>
              <a:rPr kumimoji="1" lang="ja-JP" altLang="en-US" dirty="0" smtClean="0"/>
              <a:t>「七」、平</a:t>
            </a:r>
            <a:r>
              <a:rPr kumimoji="1" lang="en-US" altLang="ja-JP" dirty="0" smtClean="0"/>
              <a:t>15</a:t>
            </a:r>
            <a:r>
              <a:rPr kumimoji="1" lang="ja-JP" altLang="en-US" dirty="0" smtClean="0"/>
              <a:t>年課法</a:t>
            </a:r>
            <a:r>
              <a:rPr kumimoji="1" lang="en-US" altLang="ja-JP" dirty="0" smtClean="0"/>
              <a:t>2</a:t>
            </a:r>
            <a:r>
              <a:rPr kumimoji="1" lang="ja-JP" altLang="en-US" dirty="0" smtClean="0"/>
              <a:t>－</a:t>
            </a:r>
            <a:r>
              <a:rPr kumimoji="1" lang="en-US" altLang="ja-JP" dirty="0" smtClean="0"/>
              <a:t>7</a:t>
            </a:r>
            <a:r>
              <a:rPr kumimoji="1" lang="ja-JP" altLang="en-US" dirty="0" smtClean="0"/>
              <a:t>「五十三」により改正</a:t>
            </a:r>
            <a:r>
              <a:rPr kumimoji="1" lang="en-US" altLang="ja-JP" dirty="0" smtClean="0"/>
              <a:t>)</a:t>
            </a:r>
          </a:p>
          <a:p>
            <a:endParaRPr kumimoji="1" lang="en-US" altLang="ja-JP" dirty="0" smtClean="0"/>
          </a:p>
          <a:p>
            <a:r>
              <a:rPr kumimoji="1" lang="en-US" altLang="ja-JP" dirty="0" smtClean="0"/>
              <a:t>(</a:t>
            </a:r>
            <a:r>
              <a:rPr kumimoji="1" lang="ja-JP" altLang="en-US" dirty="0" smtClean="0"/>
              <a:t>日本赤十字社等が行う医療保健業</a:t>
            </a:r>
            <a:r>
              <a:rPr kumimoji="1" lang="en-US" altLang="ja-JP" dirty="0" smtClean="0"/>
              <a:t>)</a:t>
            </a:r>
          </a:p>
          <a:p>
            <a:r>
              <a:rPr kumimoji="1" lang="en-US" altLang="ja-JP" dirty="0" smtClean="0"/>
              <a:t>15</a:t>
            </a:r>
            <a:r>
              <a:rPr kumimoji="1" lang="ja-JP" altLang="en-US" dirty="0" smtClean="0"/>
              <a:t>－</a:t>
            </a:r>
            <a:r>
              <a:rPr kumimoji="1" lang="en-US" altLang="ja-JP" dirty="0" smtClean="0"/>
              <a:t>1</a:t>
            </a:r>
            <a:r>
              <a:rPr kumimoji="1" lang="ja-JP" altLang="en-US" dirty="0" smtClean="0"/>
              <a:t>－</a:t>
            </a:r>
            <a:r>
              <a:rPr kumimoji="1" lang="en-US" altLang="ja-JP" dirty="0" smtClean="0"/>
              <a:t>57</a:t>
            </a:r>
            <a:r>
              <a:rPr kumimoji="1" lang="ja-JP" altLang="en-US" dirty="0" smtClean="0"/>
              <a:t>　令第</a:t>
            </a:r>
            <a:r>
              <a:rPr kumimoji="1" lang="en-US" altLang="ja-JP" dirty="0" smtClean="0"/>
              <a:t>5</a:t>
            </a:r>
            <a:r>
              <a:rPr kumimoji="1" lang="ja-JP" altLang="en-US" dirty="0" smtClean="0"/>
              <a:t>条第</a:t>
            </a:r>
            <a:r>
              <a:rPr kumimoji="1" lang="en-US" altLang="ja-JP" dirty="0" smtClean="0"/>
              <a:t>1</a:t>
            </a:r>
            <a:r>
              <a:rPr kumimoji="1" lang="ja-JP" altLang="en-US" dirty="0" smtClean="0"/>
              <a:t>項第</a:t>
            </a:r>
            <a:r>
              <a:rPr kumimoji="1" lang="en-US" altLang="ja-JP" dirty="0" smtClean="0"/>
              <a:t>29</a:t>
            </a:r>
            <a:r>
              <a:rPr kumimoji="1" lang="ja-JP" altLang="en-US" dirty="0" smtClean="0"/>
              <a:t>号</a:t>
            </a:r>
            <a:r>
              <a:rPr kumimoji="1" lang="en-US" altLang="ja-JP" dirty="0" smtClean="0"/>
              <a:t>《</a:t>
            </a:r>
            <a:r>
              <a:rPr kumimoji="1" lang="ja-JP" altLang="en-US" dirty="0" smtClean="0"/>
              <a:t>非課税とされる医療保健業</a:t>
            </a:r>
            <a:r>
              <a:rPr kumimoji="1" lang="en-US" altLang="ja-JP" dirty="0" smtClean="0"/>
              <a:t>》</a:t>
            </a:r>
            <a:r>
              <a:rPr kumimoji="1" lang="ja-JP" altLang="en-US" dirty="0" smtClean="0"/>
              <a:t>に掲げる公益法人等</a:t>
            </a:r>
            <a:r>
              <a:rPr kumimoji="1" lang="en-US" altLang="ja-JP" dirty="0" smtClean="0"/>
              <a:t>(</a:t>
            </a:r>
            <a:r>
              <a:rPr kumimoji="1" lang="ja-JP" altLang="en-US" dirty="0" smtClean="0"/>
              <a:t>同号チからルまで及びカに掲げる公益法人等を除く。</a:t>
            </a:r>
            <a:r>
              <a:rPr kumimoji="1" lang="en-US" altLang="ja-JP" dirty="0" smtClean="0"/>
              <a:t>)</a:t>
            </a:r>
            <a:r>
              <a:rPr kumimoji="1" lang="ja-JP" altLang="en-US" dirty="0" smtClean="0"/>
              <a:t>については、その行う医療保健業の全てが収益事業とならないことに留意する。</a:t>
            </a:r>
            <a:r>
              <a:rPr kumimoji="1" lang="en-US" altLang="ja-JP" dirty="0" smtClean="0"/>
              <a:t>(</a:t>
            </a:r>
            <a:r>
              <a:rPr kumimoji="1" lang="ja-JP" altLang="en-US" dirty="0" smtClean="0"/>
              <a:t>昭</a:t>
            </a:r>
            <a:r>
              <a:rPr kumimoji="1" lang="en-US" altLang="ja-JP" dirty="0" smtClean="0"/>
              <a:t>56</a:t>
            </a:r>
            <a:r>
              <a:rPr kumimoji="1" lang="ja-JP" altLang="en-US" dirty="0" smtClean="0"/>
              <a:t>年直法</a:t>
            </a:r>
            <a:r>
              <a:rPr kumimoji="1" lang="en-US" altLang="ja-JP" dirty="0" smtClean="0"/>
              <a:t>2</a:t>
            </a:r>
            <a:r>
              <a:rPr kumimoji="1" lang="ja-JP" altLang="en-US" dirty="0" smtClean="0"/>
              <a:t>－</a:t>
            </a:r>
            <a:r>
              <a:rPr kumimoji="1" lang="en-US" altLang="ja-JP" dirty="0" smtClean="0"/>
              <a:t>16</a:t>
            </a:r>
            <a:r>
              <a:rPr kumimoji="1" lang="ja-JP" altLang="en-US" dirty="0" smtClean="0"/>
              <a:t>「七」により追加、昭</a:t>
            </a:r>
            <a:r>
              <a:rPr kumimoji="1" lang="en-US" altLang="ja-JP" dirty="0" smtClean="0"/>
              <a:t>59</a:t>
            </a:r>
            <a:r>
              <a:rPr kumimoji="1" lang="ja-JP" altLang="en-US" dirty="0" smtClean="0"/>
              <a:t>年直法</a:t>
            </a:r>
            <a:r>
              <a:rPr kumimoji="1" lang="en-US" altLang="ja-JP" dirty="0" smtClean="0"/>
              <a:t>2</a:t>
            </a:r>
            <a:r>
              <a:rPr kumimoji="1" lang="ja-JP" altLang="en-US" dirty="0" smtClean="0"/>
              <a:t>－</a:t>
            </a:r>
            <a:r>
              <a:rPr kumimoji="1" lang="en-US" altLang="ja-JP" dirty="0" smtClean="0"/>
              <a:t>3</a:t>
            </a:r>
            <a:r>
              <a:rPr kumimoji="1" lang="ja-JP" altLang="en-US" dirty="0" smtClean="0"/>
              <a:t>「九」、平</a:t>
            </a:r>
            <a:r>
              <a:rPr kumimoji="1" lang="en-US" altLang="ja-JP" dirty="0" smtClean="0"/>
              <a:t>6</a:t>
            </a:r>
            <a:r>
              <a:rPr kumimoji="1" lang="ja-JP" altLang="en-US" dirty="0" smtClean="0"/>
              <a:t>年課法</a:t>
            </a:r>
            <a:r>
              <a:rPr kumimoji="1" lang="en-US" altLang="ja-JP" dirty="0" smtClean="0"/>
              <a:t>2</a:t>
            </a:r>
            <a:r>
              <a:rPr kumimoji="1" lang="ja-JP" altLang="en-US" dirty="0" smtClean="0"/>
              <a:t>－</a:t>
            </a:r>
            <a:r>
              <a:rPr kumimoji="1" lang="en-US" altLang="ja-JP" dirty="0" smtClean="0"/>
              <a:t>1</a:t>
            </a:r>
            <a:r>
              <a:rPr kumimoji="1" lang="ja-JP" altLang="en-US" dirty="0" smtClean="0"/>
              <a:t>「九」、平</a:t>
            </a:r>
            <a:r>
              <a:rPr kumimoji="1" lang="en-US" altLang="ja-JP" dirty="0" smtClean="0"/>
              <a:t>6</a:t>
            </a:r>
            <a:r>
              <a:rPr kumimoji="1" lang="ja-JP" altLang="en-US" dirty="0" smtClean="0"/>
              <a:t>年課法</a:t>
            </a:r>
            <a:r>
              <a:rPr kumimoji="1" lang="en-US" altLang="ja-JP" dirty="0" smtClean="0"/>
              <a:t>2</a:t>
            </a:r>
            <a:r>
              <a:rPr kumimoji="1" lang="ja-JP" altLang="en-US" dirty="0" smtClean="0"/>
              <a:t>－</a:t>
            </a:r>
            <a:r>
              <a:rPr kumimoji="1" lang="en-US" altLang="ja-JP" dirty="0" smtClean="0"/>
              <a:t>5</a:t>
            </a:r>
            <a:r>
              <a:rPr kumimoji="1" lang="ja-JP" altLang="en-US" dirty="0" smtClean="0"/>
              <a:t>「九」、平</a:t>
            </a:r>
            <a:r>
              <a:rPr kumimoji="1" lang="en-US" altLang="ja-JP" dirty="0" smtClean="0"/>
              <a:t>19</a:t>
            </a:r>
            <a:r>
              <a:rPr kumimoji="1" lang="ja-JP" altLang="en-US" dirty="0" smtClean="0"/>
              <a:t>年課法</a:t>
            </a:r>
            <a:r>
              <a:rPr kumimoji="1" lang="en-US" altLang="ja-JP" dirty="0" smtClean="0"/>
              <a:t>2</a:t>
            </a:r>
            <a:r>
              <a:rPr kumimoji="1" lang="ja-JP" altLang="en-US" dirty="0" smtClean="0"/>
              <a:t>－</a:t>
            </a:r>
            <a:r>
              <a:rPr kumimoji="1" lang="en-US" altLang="ja-JP" dirty="0" smtClean="0"/>
              <a:t>17</a:t>
            </a:r>
            <a:r>
              <a:rPr kumimoji="1" lang="ja-JP" altLang="en-US" dirty="0" smtClean="0"/>
              <a:t>「二十九」、平</a:t>
            </a:r>
            <a:r>
              <a:rPr kumimoji="1" lang="en-US" altLang="ja-JP" dirty="0" smtClean="0"/>
              <a:t>20</a:t>
            </a:r>
            <a:r>
              <a:rPr kumimoji="1" lang="ja-JP" altLang="en-US" dirty="0" smtClean="0"/>
              <a:t>年課法</a:t>
            </a:r>
            <a:r>
              <a:rPr kumimoji="1" lang="en-US" altLang="ja-JP" dirty="0" smtClean="0"/>
              <a:t>2</a:t>
            </a:r>
            <a:r>
              <a:rPr kumimoji="1" lang="ja-JP" altLang="en-US" dirty="0" smtClean="0"/>
              <a:t>－</a:t>
            </a:r>
            <a:r>
              <a:rPr kumimoji="1" lang="en-US" altLang="ja-JP" dirty="0" smtClean="0"/>
              <a:t>5</a:t>
            </a:r>
            <a:r>
              <a:rPr kumimoji="1" lang="ja-JP" altLang="en-US" dirty="0" smtClean="0"/>
              <a:t>「二十九」、平</a:t>
            </a:r>
            <a:r>
              <a:rPr kumimoji="1" lang="en-US" altLang="ja-JP" dirty="0" smtClean="0"/>
              <a:t>23</a:t>
            </a:r>
            <a:r>
              <a:rPr kumimoji="1" lang="ja-JP" altLang="en-US" dirty="0" smtClean="0"/>
              <a:t>年課法</a:t>
            </a:r>
            <a:r>
              <a:rPr kumimoji="1" lang="en-US" altLang="ja-JP" dirty="0" smtClean="0"/>
              <a:t>2</a:t>
            </a:r>
            <a:r>
              <a:rPr kumimoji="1" lang="ja-JP" altLang="en-US" dirty="0" smtClean="0"/>
              <a:t>－</a:t>
            </a:r>
            <a:r>
              <a:rPr kumimoji="1" lang="en-US" altLang="ja-JP" dirty="0" smtClean="0"/>
              <a:t>17</a:t>
            </a:r>
            <a:r>
              <a:rPr kumimoji="1" lang="ja-JP" altLang="en-US" dirty="0" smtClean="0"/>
              <a:t>「三十二」、平</a:t>
            </a:r>
            <a:r>
              <a:rPr kumimoji="1" lang="en-US" altLang="ja-JP" dirty="0" smtClean="0"/>
              <a:t>26</a:t>
            </a:r>
            <a:r>
              <a:rPr kumimoji="1" lang="ja-JP" altLang="en-US" dirty="0" smtClean="0"/>
              <a:t>年課法</a:t>
            </a:r>
            <a:r>
              <a:rPr kumimoji="1" lang="en-US" altLang="ja-JP" dirty="0" smtClean="0"/>
              <a:t>2-6</a:t>
            </a:r>
            <a:r>
              <a:rPr kumimoji="1" lang="ja-JP" altLang="en-US" dirty="0" smtClean="0"/>
              <a:t>「五」により改正</a:t>
            </a:r>
            <a:r>
              <a:rPr kumimoji="1" lang="en-US" altLang="ja-JP" dirty="0" smtClean="0"/>
              <a:t>)</a:t>
            </a:r>
          </a:p>
          <a:p>
            <a:endParaRPr kumimoji="1" lang="en-US" altLang="ja-JP" dirty="0" smtClean="0"/>
          </a:p>
          <a:p>
            <a:r>
              <a:rPr kumimoji="1" lang="ja-JP" altLang="en-US" dirty="0" smtClean="0"/>
              <a:t>医療法人（社会医療法人及び特定医療法人を除く）</a:t>
            </a:r>
            <a:endParaRPr kumimoji="1" lang="en-US" altLang="ja-JP" dirty="0" smtClean="0"/>
          </a:p>
          <a:p>
            <a:r>
              <a:rPr kumimoji="1" lang="ja-JP" altLang="en-US" dirty="0" smtClean="0"/>
              <a:t>法人税（医療保健業）：課税（社会保険診療報酬の所得計算の特例（四段階税制）の適用条件有り）</a:t>
            </a:r>
            <a:endParaRPr kumimoji="1" lang="en-US" altLang="ja-JP" dirty="0" smtClean="0"/>
          </a:p>
          <a:p>
            <a:r>
              <a:rPr kumimoji="1" lang="ja-JP" altLang="en-US" dirty="0" smtClean="0"/>
              <a:t>事業税（医療保健業）：課税（社会保険診療報酬は非課税・社会保険診療報酬以外は軽減税率）</a:t>
            </a:r>
            <a:endParaRPr kumimoji="1" lang="en-US" altLang="ja-JP" dirty="0" smtClean="0"/>
          </a:p>
          <a:p>
            <a:endParaRPr kumimoji="1" lang="en-US" altLang="ja-JP" dirty="0" smtClean="0"/>
          </a:p>
          <a:p>
            <a:pPr defTabSz="946404">
              <a:defRPr/>
            </a:pPr>
            <a:r>
              <a:rPr kumimoji="1" lang="ja-JP" altLang="en-US" dirty="0" smtClean="0"/>
              <a:t>国民健康保険組合：国庫補助金　</a:t>
            </a:r>
            <a:r>
              <a:rPr kumimoji="1" lang="en-US" altLang="ja-JP" dirty="0" smtClean="0"/>
              <a:t>113.6</a:t>
            </a:r>
            <a:r>
              <a:rPr kumimoji="1" lang="ja-JP" altLang="en-US" dirty="0" smtClean="0"/>
              <a:t>億円　（内訳）</a:t>
            </a:r>
            <a:r>
              <a:rPr lang="ja-JP" altLang="ja-JP" dirty="0"/>
              <a:t>・療養給付費等補助金　　・後期高齢者支援金等補助金　　・介護納付金補助金　　・特定健康診査等補助金　　・災害臨時特定補助金　　・社会保障、税番号制度補助金</a:t>
            </a:r>
            <a:endParaRPr lang="en-US" altLang="ja-JP" dirty="0"/>
          </a:p>
          <a:p>
            <a:pPr defTabSz="946404">
              <a:defRPr/>
            </a:pPr>
            <a:endParaRPr lang="en-US" altLang="ja-JP" dirty="0"/>
          </a:p>
          <a:p>
            <a:pPr defTabSz="946404">
              <a:defRPr/>
            </a:pPr>
            <a:r>
              <a:rPr lang="en-US" altLang="ja-JP" dirty="0"/>
              <a:t>JCHO</a:t>
            </a:r>
            <a:r>
              <a:rPr lang="ja-JP" altLang="en-US" dirty="0"/>
              <a:t>：固定資産税　非課税（</a:t>
            </a:r>
            <a:r>
              <a:rPr lang="en-US" altLang="ja-JP" dirty="0"/>
              <a:t>JCHO</a:t>
            </a:r>
            <a:r>
              <a:rPr lang="ja-JP" altLang="en-US" dirty="0"/>
              <a:t>管理室　田鍋様からのご指摘）</a:t>
            </a:r>
            <a:endParaRPr lang="ja-JP" altLang="ja-JP" dirty="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8</a:t>
            </a:fld>
            <a:endParaRPr kumimoji="1" lang="ja-JP" altLang="en-US"/>
          </a:p>
        </p:txBody>
      </p:sp>
    </p:spTree>
    <p:extLst>
      <p:ext uri="{BB962C8B-B14F-4D97-AF65-F5344CB8AC3E}">
        <p14:creationId xmlns:p14="http://schemas.microsoft.com/office/powerpoint/2010/main" val="635284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7875" y="768350"/>
            <a:ext cx="554355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37D23F-46A3-476D-9E60-2515EBD0201E}"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937009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77875" y="768350"/>
            <a:ext cx="5543550" cy="3836988"/>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462730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7875" y="768350"/>
            <a:ext cx="554355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404">
              <a:defRPr/>
            </a:pPr>
            <a:fld id="{3895FB12-DE69-42DB-B43F-B4292CE6D247}" type="slidenum">
              <a:rPr lang="ja-JP" altLang="en-US">
                <a:solidFill>
                  <a:prstClr val="black"/>
                </a:solidFill>
                <a:latin typeface="Calibri"/>
                <a:ea typeface="ＭＳ Ｐゴシック" panose="020B0600070205080204" pitchFamily="50" charset="-128"/>
              </a:rPr>
              <a:pPr defTabSz="946404">
                <a:defRPr/>
              </a:pPr>
              <a:t>14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43966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7875" y="768350"/>
            <a:ext cx="5543550" cy="38369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951A023-F5B8-40BD-9AD2-8585DC4920AA}" type="slidenum">
              <a:rPr lang="ja-JP" altLang="en-US" smtClean="0">
                <a:solidFill>
                  <a:prstClr val="black"/>
                </a:solidFill>
              </a:rPr>
              <a:pPr>
                <a:defRPr/>
              </a:pPr>
              <a:t>16</a:t>
            </a:fld>
            <a:endParaRPr lang="ja-JP" altLang="en-US">
              <a:solidFill>
                <a:prstClr val="black"/>
              </a:solidFill>
            </a:endParaRPr>
          </a:p>
        </p:txBody>
      </p:sp>
    </p:spTree>
    <p:extLst>
      <p:ext uri="{BB962C8B-B14F-4D97-AF65-F5344CB8AC3E}">
        <p14:creationId xmlns:p14="http://schemas.microsoft.com/office/powerpoint/2010/main" val="1405725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06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9003481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4" name="フッター プレースホルダ 3"/>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765774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3" name="フッター プレースホルダ 2"/>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370301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8"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74140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562994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3049041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6908526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4"/>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7" name="スライド番号プレースホルダ 5"/>
          <p:cNvSpPr>
            <a:spLocks noGrp="1"/>
          </p:cNvSpPr>
          <p:nvPr>
            <p:ph type="sldNum" sz="quarter" idx="12"/>
          </p:nvPr>
        </p:nvSpPr>
        <p:spPr>
          <a:xfrm>
            <a:off x="0" y="6606000"/>
            <a:ext cx="9906000" cy="252000"/>
          </a:xfrm>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818067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23235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9"/>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550209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7851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4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96"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684313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8" name="フッター プレースホルダ 7"/>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907568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4" name="フッター プレースホルダ 3"/>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3381276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3" name="フッター プレースホルダ 2"/>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123881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8"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8890809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7259809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231961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1850793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7" name="スライド番号プレースホルダ 5"/>
          <p:cNvSpPr>
            <a:spLocks noGrp="1"/>
          </p:cNvSpPr>
          <p:nvPr>
            <p:ph type="sldNum" sz="quarter" idx="12"/>
          </p:nvPr>
        </p:nvSpPr>
        <p:spPr>
          <a:xfrm>
            <a:off x="0" y="6606000"/>
            <a:ext cx="9906000" cy="252000"/>
          </a:xfrm>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521114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474107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36433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282775334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3831555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8" name="フッター プレースホルダ 7"/>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5422478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4" name="フッター プレースホルダ 3"/>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51582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3" name="フッター プレースホルダ 2"/>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9441847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7"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3884528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842124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871263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63"/>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3"/>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19967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8" y="2130568"/>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EBFB779-8140-4BEC-89A2-ACDE32795469}"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a:xfrm>
            <a:off x="7556146" y="6520398"/>
            <a:ext cx="2311400" cy="365125"/>
          </a:xfrm>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8701694"/>
      </p:ext>
    </p:extLst>
  </p:cSld>
  <p:clrMapOvr>
    <a:masterClrMapping/>
  </p:clrMapOvr>
  <p:timing>
    <p:tnLst>
      <p:par>
        <p:cTn id="1" dur="indefinite" restart="never" nodeType="tmRoot"/>
      </p:par>
    </p:tnLst>
  </p:timing>
</p:sldLayout>
</file>

<file path=ppt/slideLayouts/slideLayout1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300B9BB-8683-41D5-B967-9DDE76D5536E}"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9148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1687772299"/>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21" y="4407047"/>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21" y="2906713"/>
            <a:ext cx="84201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E895646-CEC6-424F-9AD0-A13AC3013056}"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473172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3"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1826A79-B615-47DC-9CC4-3F0E570FC8FA}"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550760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3"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C97D161-0D84-48B1-A7EB-67932C2D108C}"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8185055"/>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6C84AD-1A11-4FEC-A9AA-9F02AE2C1E7F}"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083635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C9ACC25-A068-4432-AF97-149D081D252E}"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61949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88" y="27306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1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52AE0CE-E20B-47CA-AFA9-C2A61CE89477}"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41293323"/>
      </p:ext>
    </p:extLst>
  </p:cSld>
  <p:clrMapOvr>
    <a:masterClrMapping/>
  </p:clrMapOvr>
  <p:timing>
    <p:tnLst>
      <p:par>
        <p:cTn id="1" dur="indefinite" restart="never" nodeType="tmRoot"/>
      </p:par>
    </p:tnLst>
  </p:timing>
</p:sldLayout>
</file>

<file path=ppt/slideLayouts/slideLayout13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561C491-494F-40C6-9D17-E158B3156026}"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78919093"/>
      </p:ext>
    </p:extLst>
  </p:cSld>
  <p:clrMapOvr>
    <a:masterClrMapping/>
  </p:clrMapOvr>
  <p:timing>
    <p:tnLst>
      <p:par>
        <p:cTn id="1" dur="indefinite" restart="never" nodeType="tmRoot"/>
      </p:par>
    </p:tnLst>
  </p:timing>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1FD3ED-693A-4772-B8F6-563FA5420C9A}"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2343580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52"/>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52"/>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E39D6BE-302A-46C7-8B39-64F95B6E8D3D}"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2210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9"/>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2531431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88"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6"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3511043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2000449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17526682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41065622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93"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1435465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162920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4906673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38505920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4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99"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C3B78-F436-4E4A-8394-351FF17AB638}" type="slidenum">
              <a:rPr kumimoji="1" lang="ja-JP" altLang="en-US" smtClean="0"/>
              <a:t>‹#›</a:t>
            </a:fld>
            <a:endParaRPr kumimoji="1" lang="ja-JP" altLang="en-US"/>
          </a:p>
        </p:txBody>
      </p:sp>
    </p:spTree>
    <p:extLst>
      <p:ext uri="{BB962C8B-B14F-4D97-AF65-F5344CB8AC3E}">
        <p14:creationId xmlns:p14="http://schemas.microsoft.com/office/powerpoint/2010/main" val="4763227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23"/>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77170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23"/>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45927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9"/>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23"/>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561064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88"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6"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3797300" y="6492923"/>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4876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a:xfrm>
            <a:off x="3797300" y="6492923"/>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6433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55912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a:xfrm>
            <a:off x="3797300" y="6492923"/>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7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03909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93"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56045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32363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698574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4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99"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63919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53795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marL="269875" indent="-269875">
              <a:buClr>
                <a:schemeClr val="tx1">
                  <a:lumMod val="65000"/>
                  <a:lumOff val="35000"/>
                </a:schemeClr>
              </a:buClr>
              <a:buSzPct val="80000"/>
              <a:buFont typeface="Wingdings" panose="05000000000000000000" pitchFamily="2" charset="2"/>
              <a:buChar char="l"/>
              <a:defRPr sz="2400"/>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ja-JP" altLang="en-US">
              <a:solidFill>
                <a:srgbClr val="FF9900">
                  <a:lumMod val="50000"/>
                </a:srgbClr>
              </a:solidFill>
            </a:endParaRPr>
          </a:p>
        </p:txBody>
      </p:sp>
      <p:sp>
        <p:nvSpPr>
          <p:cNvPr id="5" name="Footer Placeholder 4"/>
          <p:cNvSpPr>
            <a:spLocks noGrp="1"/>
          </p:cNvSpPr>
          <p:nvPr>
            <p:ph type="ftr" sz="quarter" idx="11"/>
          </p:nvPr>
        </p:nvSpPr>
        <p:spPr/>
        <p:txBody>
          <a:bodyPr/>
          <a:lstStyle>
            <a:lvl1pPr>
              <a:defRPr cap="none" baseline="0"/>
            </a:lvl1pPr>
          </a:lstStyle>
          <a:p>
            <a:endParaRPr lang="ja-JP" altLang="en-US" dirty="0">
              <a:solidFill>
                <a:srgbClr val="FF9900">
                  <a:lumMod val="50000"/>
                </a:srgbClr>
              </a:solidFill>
            </a:endParaRPr>
          </a:p>
        </p:txBody>
      </p:sp>
      <p:sp>
        <p:nvSpPr>
          <p:cNvPr id="6" name="Slide Number Placeholder 5"/>
          <p:cNvSpPr>
            <a:spLocks noGrp="1"/>
          </p:cNvSpPr>
          <p:nvPr>
            <p:ph type="sldNum" sz="quarter" idx="12"/>
          </p:nvPr>
        </p:nvSpPr>
        <p:spPr/>
        <p:txBody>
          <a:body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34217095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8944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666831" y="6356401"/>
            <a:ext cx="2311400" cy="365125"/>
          </a:xfrm>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3629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63653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249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88"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6"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79350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22342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274534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76353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93"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82083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09496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34644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471237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14146" y="6563960"/>
            <a:ext cx="2311400" cy="365125"/>
          </a:xfrm>
        </p:spPr>
        <p:txBody>
          <a:body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623213" y="6592426"/>
            <a:ext cx="2311400" cy="365125"/>
          </a:xfrm>
        </p:spPr>
        <p:txBody>
          <a:bodyPr/>
          <a:lstStyle/>
          <a:p>
            <a:pPr>
              <a:defRPr/>
            </a:pPr>
            <a:fld id="{17C4E106-E4D4-4543-B6B1-4D754DB78274}"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096438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78532"/>
            <a:ext cx="8915400" cy="561600"/>
          </a:xfrm>
        </p:spPr>
        <p:txBody>
          <a:bodyPr/>
          <a:lstStyle/>
          <a:p>
            <a:r>
              <a:rPr kumimoji="1" lang="ja-JP" altLang="en-US"/>
              <a:t>マスタ タイトルの書式設定</a:t>
            </a:r>
          </a:p>
        </p:txBody>
      </p:sp>
      <p:cxnSp>
        <p:nvCxnSpPr>
          <p:cNvPr id="7" name="直線コネクタ 6"/>
          <p:cNvCxnSpPr/>
          <p:nvPr userDrawn="1"/>
        </p:nvCxnSpPr>
        <p:spPr>
          <a:xfrm>
            <a:off x="500122" y="745126"/>
            <a:ext cx="8915400" cy="0"/>
          </a:xfrm>
          <a:prstGeom prst="line">
            <a:avLst/>
          </a:prstGeom>
          <a:ln w="762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67841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97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44437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3" y="2132374"/>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58" y="3886200"/>
            <a:ext cx="69342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5" indent="0" algn="ctr">
              <a:buNone/>
              <a:defRPr>
                <a:solidFill>
                  <a:schemeClr val="tx1">
                    <a:tint val="75000"/>
                  </a:schemeClr>
                </a:solidFill>
              </a:defRPr>
            </a:lvl3pPr>
            <a:lvl4pPr marL="1371188"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39" indent="0" algn="ctr">
              <a:buNone/>
              <a:defRPr>
                <a:solidFill>
                  <a:schemeClr val="tx1">
                    <a:tint val="75000"/>
                  </a:schemeClr>
                </a:solidFill>
              </a:defRPr>
            </a:lvl8pPr>
            <a:lvl9pPr marL="365650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5309307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297960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21" y="4408849"/>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21" y="2906722"/>
            <a:ext cx="8420101" cy="1500187"/>
          </a:xfrm>
        </p:spPr>
        <p:txBody>
          <a:bodyPr anchor="b"/>
          <a:lstStyle>
            <a:lvl1pPr marL="0" indent="0">
              <a:buNone/>
              <a:defRPr sz="2000">
                <a:solidFill>
                  <a:schemeClr val="tx1">
                    <a:tint val="75000"/>
                  </a:schemeClr>
                </a:solidFill>
              </a:defRPr>
            </a:lvl1pPr>
            <a:lvl2pPr marL="457063" indent="0">
              <a:buNone/>
              <a:defRPr sz="1800">
                <a:solidFill>
                  <a:schemeClr val="tx1">
                    <a:tint val="75000"/>
                  </a:schemeClr>
                </a:solidFill>
              </a:defRPr>
            </a:lvl2pPr>
            <a:lvl3pPr marL="914125" indent="0">
              <a:buNone/>
              <a:defRPr sz="1600">
                <a:solidFill>
                  <a:schemeClr val="tx1">
                    <a:tint val="75000"/>
                  </a:schemeClr>
                </a:solidFill>
              </a:defRPr>
            </a:lvl3pPr>
            <a:lvl4pPr marL="1371188"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39" indent="0">
              <a:buNone/>
              <a:defRPr sz="1400">
                <a:solidFill>
                  <a:schemeClr val="tx1">
                    <a:tint val="75000"/>
                  </a:schemeClr>
                </a:solidFill>
              </a:defRPr>
            </a:lvl8pPr>
            <a:lvl9pPr marL="365650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5337231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13"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665"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902477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17" y="1535113"/>
            <a:ext cx="4376871"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17"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72" y="1535113"/>
            <a:ext cx="437859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7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3455018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897446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405510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6" y="273053"/>
            <a:ext cx="3259007"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11" y="273087"/>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26" y="1435103"/>
            <a:ext cx="3259007" cy="4691063"/>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3664116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0" y="4800603"/>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50" y="612778"/>
            <a:ext cx="5943600" cy="4114800"/>
          </a:xfrm>
        </p:spPr>
        <p:txBody>
          <a:bodyPr/>
          <a:lstStyle>
            <a:lvl1pPr marL="0" indent="0">
              <a:buNone/>
              <a:defRPr sz="3200"/>
            </a:lvl1pPr>
            <a:lvl2pPr marL="457063" indent="0">
              <a:buNone/>
              <a:defRPr sz="2800"/>
            </a:lvl2pPr>
            <a:lvl3pPr marL="914125" indent="0">
              <a:buNone/>
              <a:defRPr sz="2400"/>
            </a:lvl3pPr>
            <a:lvl4pPr marL="1371188" indent="0">
              <a:buNone/>
              <a:defRPr sz="2000"/>
            </a:lvl4pPr>
            <a:lvl5pPr marL="1828251" indent="0">
              <a:buNone/>
              <a:defRPr sz="2000"/>
            </a:lvl5pPr>
            <a:lvl6pPr marL="2285314" indent="0">
              <a:buNone/>
              <a:defRPr sz="2000"/>
            </a:lvl6pPr>
            <a:lvl7pPr marL="2742377" indent="0">
              <a:buNone/>
              <a:defRPr sz="2000"/>
            </a:lvl7pPr>
            <a:lvl8pPr marL="3199439" indent="0">
              <a:buNone/>
              <a:defRPr sz="2000"/>
            </a:lvl8pPr>
            <a:lvl9pPr marL="3656501"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50" y="5367338"/>
            <a:ext cx="5943600" cy="804862"/>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38540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64870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443154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7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7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2956422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3" y="2132368"/>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58" y="3886200"/>
            <a:ext cx="69342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5" indent="0" algn="ctr">
              <a:buNone/>
              <a:defRPr>
                <a:solidFill>
                  <a:schemeClr val="tx1">
                    <a:tint val="75000"/>
                  </a:schemeClr>
                </a:solidFill>
              </a:defRPr>
            </a:lvl3pPr>
            <a:lvl4pPr marL="1371188"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39" indent="0" algn="ctr">
              <a:buNone/>
              <a:defRPr>
                <a:solidFill>
                  <a:schemeClr val="tx1">
                    <a:tint val="75000"/>
                  </a:schemeClr>
                </a:solidFill>
              </a:defRPr>
            </a:lvl8pPr>
            <a:lvl9pPr marL="365650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6141143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964339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21" y="4408843"/>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21" y="2906722"/>
            <a:ext cx="8420101" cy="1500187"/>
          </a:xfrm>
        </p:spPr>
        <p:txBody>
          <a:bodyPr anchor="b"/>
          <a:lstStyle>
            <a:lvl1pPr marL="0" indent="0">
              <a:buNone/>
              <a:defRPr sz="2000">
                <a:solidFill>
                  <a:schemeClr val="tx1">
                    <a:tint val="75000"/>
                  </a:schemeClr>
                </a:solidFill>
              </a:defRPr>
            </a:lvl1pPr>
            <a:lvl2pPr marL="457063" indent="0">
              <a:buNone/>
              <a:defRPr sz="1800">
                <a:solidFill>
                  <a:schemeClr val="tx1">
                    <a:tint val="75000"/>
                  </a:schemeClr>
                </a:solidFill>
              </a:defRPr>
            </a:lvl2pPr>
            <a:lvl3pPr marL="914125" indent="0">
              <a:buNone/>
              <a:defRPr sz="1600">
                <a:solidFill>
                  <a:schemeClr val="tx1">
                    <a:tint val="75000"/>
                  </a:schemeClr>
                </a:solidFill>
              </a:defRPr>
            </a:lvl3pPr>
            <a:lvl4pPr marL="1371188"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39" indent="0">
              <a:buNone/>
              <a:defRPr sz="1400">
                <a:solidFill>
                  <a:schemeClr val="tx1">
                    <a:tint val="75000"/>
                  </a:schemeClr>
                </a:solidFill>
              </a:defRPr>
            </a:lvl8pPr>
            <a:lvl9pPr marL="365650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2143108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13"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665"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8354095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17" y="1535113"/>
            <a:ext cx="4376871"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17"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72" y="1535113"/>
            <a:ext cx="437859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7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140436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4032132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4797768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6" y="273053"/>
            <a:ext cx="3259007"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11" y="273087"/>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26" y="1435103"/>
            <a:ext cx="3259007" cy="4691063"/>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103448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0" y="4800603"/>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50" y="612778"/>
            <a:ext cx="5943600" cy="4114800"/>
          </a:xfrm>
        </p:spPr>
        <p:txBody>
          <a:bodyPr/>
          <a:lstStyle>
            <a:lvl1pPr marL="0" indent="0">
              <a:buNone/>
              <a:defRPr sz="3200"/>
            </a:lvl1pPr>
            <a:lvl2pPr marL="457063" indent="0">
              <a:buNone/>
              <a:defRPr sz="2800"/>
            </a:lvl2pPr>
            <a:lvl3pPr marL="914125" indent="0">
              <a:buNone/>
              <a:defRPr sz="2400"/>
            </a:lvl3pPr>
            <a:lvl4pPr marL="1371188" indent="0">
              <a:buNone/>
              <a:defRPr sz="2000"/>
            </a:lvl4pPr>
            <a:lvl5pPr marL="1828251" indent="0">
              <a:buNone/>
              <a:defRPr sz="2000"/>
            </a:lvl5pPr>
            <a:lvl6pPr marL="2285314" indent="0">
              <a:buNone/>
              <a:defRPr sz="2000"/>
            </a:lvl6pPr>
            <a:lvl7pPr marL="2742377" indent="0">
              <a:buNone/>
              <a:defRPr sz="2000"/>
            </a:lvl7pPr>
            <a:lvl8pPr marL="3199439" indent="0">
              <a:buNone/>
              <a:defRPr sz="2000"/>
            </a:lvl8pPr>
            <a:lvl9pPr marL="3656501"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50" y="5367338"/>
            <a:ext cx="5943600" cy="804862"/>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0882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a:xfrm>
            <a:off x="3797300" y="6492917"/>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385736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8706676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7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7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4471551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3" y="2132360"/>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58" y="3886200"/>
            <a:ext cx="69342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5" indent="0" algn="ctr">
              <a:buNone/>
              <a:defRPr>
                <a:solidFill>
                  <a:schemeClr val="tx1">
                    <a:tint val="75000"/>
                  </a:schemeClr>
                </a:solidFill>
              </a:defRPr>
            </a:lvl3pPr>
            <a:lvl4pPr marL="1371188"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39" indent="0" algn="ctr">
              <a:buNone/>
              <a:defRPr>
                <a:solidFill>
                  <a:schemeClr val="tx1">
                    <a:tint val="75000"/>
                  </a:schemeClr>
                </a:solidFill>
              </a:defRPr>
            </a:lvl8pPr>
            <a:lvl9pPr marL="365650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4462783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3566177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21" y="4408835"/>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21" y="2906722"/>
            <a:ext cx="8420101" cy="1500187"/>
          </a:xfrm>
        </p:spPr>
        <p:txBody>
          <a:bodyPr anchor="b"/>
          <a:lstStyle>
            <a:lvl1pPr marL="0" indent="0">
              <a:buNone/>
              <a:defRPr sz="2000">
                <a:solidFill>
                  <a:schemeClr val="tx1">
                    <a:tint val="75000"/>
                  </a:schemeClr>
                </a:solidFill>
              </a:defRPr>
            </a:lvl1pPr>
            <a:lvl2pPr marL="457063" indent="0">
              <a:buNone/>
              <a:defRPr sz="1800">
                <a:solidFill>
                  <a:schemeClr val="tx1">
                    <a:tint val="75000"/>
                  </a:schemeClr>
                </a:solidFill>
              </a:defRPr>
            </a:lvl2pPr>
            <a:lvl3pPr marL="914125" indent="0">
              <a:buNone/>
              <a:defRPr sz="1600">
                <a:solidFill>
                  <a:schemeClr val="tx1">
                    <a:tint val="75000"/>
                  </a:schemeClr>
                </a:solidFill>
              </a:defRPr>
            </a:lvl3pPr>
            <a:lvl4pPr marL="1371188"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39" indent="0">
              <a:buNone/>
              <a:defRPr sz="1400">
                <a:solidFill>
                  <a:schemeClr val="tx1">
                    <a:tint val="75000"/>
                  </a:schemeClr>
                </a:solidFill>
              </a:defRPr>
            </a:lvl8pPr>
            <a:lvl9pPr marL="365650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5309558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13"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665"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8122743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17" y="1535113"/>
            <a:ext cx="4376871"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17"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72" y="1535113"/>
            <a:ext cx="437859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7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8768374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3192365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5659576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6" y="273053"/>
            <a:ext cx="3259007"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11" y="273087"/>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26" y="1435103"/>
            <a:ext cx="3259007" cy="4691063"/>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70916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9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265052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0" y="4800603"/>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50" y="612778"/>
            <a:ext cx="5943600" cy="4114800"/>
          </a:xfrm>
        </p:spPr>
        <p:txBody>
          <a:bodyPr/>
          <a:lstStyle>
            <a:lvl1pPr marL="0" indent="0">
              <a:buNone/>
              <a:defRPr sz="3200"/>
            </a:lvl1pPr>
            <a:lvl2pPr marL="457063" indent="0">
              <a:buNone/>
              <a:defRPr sz="2800"/>
            </a:lvl2pPr>
            <a:lvl3pPr marL="914125" indent="0">
              <a:buNone/>
              <a:defRPr sz="2400"/>
            </a:lvl3pPr>
            <a:lvl4pPr marL="1371188" indent="0">
              <a:buNone/>
              <a:defRPr sz="2000"/>
            </a:lvl4pPr>
            <a:lvl5pPr marL="1828251" indent="0">
              <a:buNone/>
              <a:defRPr sz="2000"/>
            </a:lvl5pPr>
            <a:lvl6pPr marL="2285314" indent="0">
              <a:buNone/>
              <a:defRPr sz="2000"/>
            </a:lvl6pPr>
            <a:lvl7pPr marL="2742377" indent="0">
              <a:buNone/>
              <a:defRPr sz="2000"/>
            </a:lvl7pPr>
            <a:lvl8pPr marL="3199439" indent="0">
              <a:buNone/>
              <a:defRPr sz="2000"/>
            </a:lvl8pPr>
            <a:lvl9pPr marL="3656501"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50" y="5367338"/>
            <a:ext cx="5943600" cy="804862"/>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2236643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8348243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7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7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059796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899"/>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45804309"/>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899"/>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3706360"/>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3797300" y="6492899"/>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11758675"/>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87"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6"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3797300" y="6492899"/>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0250316"/>
      </p:ext>
    </p:extLst>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a:xfrm>
            <a:off x="3797300" y="6492899"/>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4937970"/>
      </p:ext>
    </p:extLst>
  </p:cSld>
  <p:clrMapOvr>
    <a:masterClrMapping/>
  </p:clrMapOvr>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90369598"/>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a:xfrm>
            <a:off x="3797300" y="6492899"/>
            <a:ext cx="2311400" cy="365125"/>
          </a:xfrm>
        </p:spPr>
        <p:txBody>
          <a:bodyPr/>
          <a:lstStyle>
            <a:lvl1pPr algn="ctr">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19070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333194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83"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093802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200930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295089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43"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87"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8561583"/>
      </p:ext>
    </p:extLst>
  </p:cSld>
  <p:clrMapOvr>
    <a:masterClrMapping/>
  </p:clrMapOvr>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6236002"/>
      </p:ext>
    </p:extLst>
  </p:cSld>
  <p:clrMapOvr>
    <a:masterClrMapping/>
  </p:clrMapOvr>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4"/>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7" name="スライド番号プレースホルダ 5"/>
          <p:cNvSpPr>
            <a:spLocks noGrp="1"/>
          </p:cNvSpPr>
          <p:nvPr>
            <p:ph type="sldNum" sz="quarter" idx="12"/>
          </p:nvPr>
        </p:nvSpPr>
        <p:spPr>
          <a:xfrm>
            <a:off x="0" y="6606000"/>
            <a:ext cx="9906000" cy="252000"/>
          </a:xfrm>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2667009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1794187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9"/>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5" name="フッター プレースホルダ 4"/>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245000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6" name="フッター プレースホルダ 5"/>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1558346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95300" y="6356369"/>
            <a:ext cx="2311400" cy="365125"/>
          </a:xfrm>
          <a:prstGeom prst="rect">
            <a:avLst/>
          </a:prstGeom>
        </p:spPr>
        <p:txBody>
          <a:bodyPr/>
          <a:lstStyle/>
          <a:p>
            <a:endParaRPr lang="ja-JP" altLang="en-US">
              <a:solidFill>
                <a:prstClr val="black"/>
              </a:solidFill>
            </a:endParaRPr>
          </a:p>
        </p:txBody>
      </p:sp>
      <p:sp>
        <p:nvSpPr>
          <p:cNvPr id="8" name="フッター プレースホルダ 7"/>
          <p:cNvSpPr>
            <a:spLocks noGrp="1"/>
          </p:cNvSpPr>
          <p:nvPr>
            <p:ph type="ftr" sz="quarter" idx="11"/>
          </p:nvPr>
        </p:nvSpPr>
        <p:spPr>
          <a:xfrm>
            <a:off x="3384550" y="6356369"/>
            <a:ext cx="3136900" cy="365125"/>
          </a:xfrm>
          <a:prstGeom prst="rect">
            <a:avLst/>
          </a:prstGeom>
        </p:spPr>
        <p:txBody>
          <a:bodyPr/>
          <a:lstStyle/>
          <a:p>
            <a:endParaRPr lang="ja-JP" altLang="en-US">
              <a:solidFill>
                <a:prstClr val="black"/>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56335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2.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theme" Target="../theme/theme10.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3.xml"/><Relationship Id="rId3" Type="http://schemas.openxmlformats.org/officeDocument/2006/relationships/slideLayout" Target="../slideLayouts/slideLayout108.xml"/><Relationship Id="rId7" Type="http://schemas.openxmlformats.org/officeDocument/2006/relationships/slideLayout" Target="../slideLayouts/slideLayout112.xml"/><Relationship Id="rId12" Type="http://schemas.openxmlformats.org/officeDocument/2006/relationships/theme" Target="../theme/theme11.xml"/><Relationship Id="rId2" Type="http://schemas.openxmlformats.org/officeDocument/2006/relationships/slideLayout" Target="../slideLayouts/slideLayout107.xml"/><Relationship Id="rId1" Type="http://schemas.openxmlformats.org/officeDocument/2006/relationships/slideLayout" Target="../slideLayouts/slideLayout106.xml"/><Relationship Id="rId6" Type="http://schemas.openxmlformats.org/officeDocument/2006/relationships/slideLayout" Target="../slideLayouts/slideLayout111.xml"/><Relationship Id="rId11" Type="http://schemas.openxmlformats.org/officeDocument/2006/relationships/slideLayout" Target="../slideLayouts/slideLayout116.xml"/><Relationship Id="rId5" Type="http://schemas.openxmlformats.org/officeDocument/2006/relationships/slideLayout" Target="../slideLayouts/slideLayout110.xml"/><Relationship Id="rId10" Type="http://schemas.openxmlformats.org/officeDocument/2006/relationships/slideLayout" Target="../slideLayouts/slideLayout115.xml"/><Relationship Id="rId4" Type="http://schemas.openxmlformats.org/officeDocument/2006/relationships/slideLayout" Target="../slideLayouts/slideLayout109.xml"/><Relationship Id="rId9" Type="http://schemas.openxmlformats.org/officeDocument/2006/relationships/slideLayout" Target="../slideLayouts/slideLayout11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4.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12" Type="http://schemas.openxmlformats.org/officeDocument/2006/relationships/theme" Target="../theme/theme12.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slideLayout" Target="../slideLayouts/slideLayout127.xml"/><Relationship Id="rId5" Type="http://schemas.openxmlformats.org/officeDocument/2006/relationships/slideLayout" Target="../slideLayouts/slideLayout121.xml"/><Relationship Id="rId10" Type="http://schemas.openxmlformats.org/officeDocument/2006/relationships/slideLayout" Target="../slideLayouts/slideLayout126.xml"/><Relationship Id="rId4" Type="http://schemas.openxmlformats.org/officeDocument/2006/relationships/slideLayout" Target="../slideLayouts/slideLayout120.xml"/><Relationship Id="rId9" Type="http://schemas.openxmlformats.org/officeDocument/2006/relationships/slideLayout" Target="../slideLayouts/slideLayout125.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35.xml"/><Relationship Id="rId3" Type="http://schemas.openxmlformats.org/officeDocument/2006/relationships/slideLayout" Target="../slideLayouts/slideLayout130.xml"/><Relationship Id="rId7" Type="http://schemas.openxmlformats.org/officeDocument/2006/relationships/slideLayout" Target="../slideLayouts/slideLayout134.xml"/><Relationship Id="rId12" Type="http://schemas.openxmlformats.org/officeDocument/2006/relationships/theme" Target="../theme/theme13.xml"/><Relationship Id="rId2" Type="http://schemas.openxmlformats.org/officeDocument/2006/relationships/slideLayout" Target="../slideLayouts/slideLayout129.xml"/><Relationship Id="rId1" Type="http://schemas.openxmlformats.org/officeDocument/2006/relationships/slideLayout" Target="../slideLayouts/slideLayout128.xml"/><Relationship Id="rId6" Type="http://schemas.openxmlformats.org/officeDocument/2006/relationships/slideLayout" Target="../slideLayouts/slideLayout133.xml"/><Relationship Id="rId11" Type="http://schemas.openxmlformats.org/officeDocument/2006/relationships/slideLayout" Target="../slideLayouts/slideLayout138.xml"/><Relationship Id="rId5" Type="http://schemas.openxmlformats.org/officeDocument/2006/relationships/slideLayout" Target="../slideLayouts/slideLayout132.xml"/><Relationship Id="rId10" Type="http://schemas.openxmlformats.org/officeDocument/2006/relationships/slideLayout" Target="../slideLayouts/slideLayout137.xml"/><Relationship Id="rId4" Type="http://schemas.openxmlformats.org/officeDocument/2006/relationships/slideLayout" Target="../slideLayouts/slideLayout131.xml"/><Relationship Id="rId9" Type="http://schemas.openxmlformats.org/officeDocument/2006/relationships/slideLayout" Target="../slideLayouts/slideLayout13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theme" Target="../theme/theme5.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6.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7.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9.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theme" Target="../theme/theme8.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9.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3797300" y="6492917"/>
            <a:ext cx="2311400" cy="365125"/>
          </a:xfrm>
          <a:prstGeom prst="rect">
            <a:avLst/>
          </a:prstGeom>
        </p:spPr>
        <p:txBody>
          <a:bodyPr vert="horz" lIns="91440" tIns="45720" rIns="91440" bIns="45720" rtlCol="0" anchor="ctr"/>
          <a:lstStyle>
            <a:lvl1pPr algn="ctr">
              <a:defRPr sz="1800">
                <a:solidFill>
                  <a:schemeClr val="tx1">
                    <a:tint val="75000"/>
                  </a:schemeClr>
                </a:solidFill>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566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4"/>
          </p:nvPr>
        </p:nvSpPr>
        <p:spPr>
          <a:xfrm>
            <a:off x="0" y="6606000"/>
            <a:ext cx="9906000" cy="252000"/>
          </a:xfrm>
          <a:prstGeom prst="rect">
            <a:avLst/>
          </a:prstGeom>
        </p:spPr>
        <p:txBody>
          <a:bodyPr vert="horz" lIns="91440" tIns="45720" rIns="91440" bIns="0" rtlCol="0" anchor="b"/>
          <a:lstStyle>
            <a:lvl1pPr algn="ctr">
              <a:defRPr sz="1600" b="1">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02053919"/>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4"/>
          </p:nvPr>
        </p:nvSpPr>
        <p:spPr>
          <a:xfrm>
            <a:off x="0" y="6606000"/>
            <a:ext cx="9906000" cy="252000"/>
          </a:xfrm>
          <a:prstGeom prst="rect">
            <a:avLst/>
          </a:prstGeom>
        </p:spPr>
        <p:txBody>
          <a:bodyPr vert="horz" lIns="91440" tIns="45720" rIns="91440" bIns="0" rtlCol="0" anchor="b"/>
          <a:lstStyle>
            <a:lvl1pPr algn="ctr">
              <a:defRPr sz="1600" b="1">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7690253"/>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 5"/>
          <p:cNvSpPr>
            <a:spLocks noGrp="1"/>
          </p:cNvSpPr>
          <p:nvPr>
            <p:ph type="sldNum" sz="quarter" idx="4"/>
          </p:nvPr>
        </p:nvSpPr>
        <p:spPr>
          <a:xfrm>
            <a:off x="0" y="6606000"/>
            <a:ext cx="9906000" cy="252000"/>
          </a:xfrm>
          <a:prstGeom prst="rect">
            <a:avLst/>
          </a:prstGeom>
        </p:spPr>
        <p:txBody>
          <a:bodyPr vert="horz" lIns="91440" tIns="45720" rIns="91440" bIns="0" rtlCol="0" anchor="b"/>
          <a:lstStyle>
            <a:lvl1pPr algn="ctr">
              <a:defRPr sz="1600" b="1">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3974951"/>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60021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49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32A84-CBEB-4C2D-A83F-E496C87FC622}" type="datetime1">
              <a:rPr lang="ja-JP" altLang="en-US" smtClean="0">
                <a:solidFill>
                  <a:prstClr val="black">
                    <a:tint val="75000"/>
                  </a:prstClr>
                </a:solidFill>
              </a:rPr>
              <a:pPr/>
              <a:t>2018/2/2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49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49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C3A7-8BD4-43F2-AC49-6E76E4AFC9E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4564671"/>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9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9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92020" y="6492923"/>
            <a:ext cx="23114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9FDC3B78-F436-4E4A-8394-351FF17AB638}" type="slidenum">
              <a:rPr lang="ja-JP" altLang="en-US" smtClean="0"/>
              <a:pPr/>
              <a:t>‹#›</a:t>
            </a:fld>
            <a:endParaRPr lang="ja-JP" altLang="en-US"/>
          </a:p>
        </p:txBody>
      </p:sp>
    </p:spTree>
    <p:extLst>
      <p:ext uri="{BB962C8B-B14F-4D97-AF65-F5344CB8AC3E}">
        <p14:creationId xmlns:p14="http://schemas.microsoft.com/office/powerpoint/2010/main" val="669819243"/>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9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9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3797300" y="6492923"/>
            <a:ext cx="2311400" cy="365125"/>
          </a:xfrm>
          <a:prstGeom prst="rect">
            <a:avLst/>
          </a:prstGeom>
        </p:spPr>
        <p:txBody>
          <a:bodyPr vert="horz" lIns="91440" tIns="45720" rIns="91440" bIns="45720" rtlCol="0" anchor="ctr"/>
          <a:lstStyle>
            <a:lvl1pPr algn="ctr">
              <a:defRPr sz="1800">
                <a:solidFill>
                  <a:schemeClr val="tx1">
                    <a:tint val="75000"/>
                  </a:schemeClr>
                </a:solidFill>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6396423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2" y="6426000"/>
            <a:ext cx="9906001" cy="432000"/>
          </a:xfrm>
          <a:prstGeom prst="rect">
            <a:avLst/>
          </a:prstGeom>
          <a:solidFill>
            <a:schemeClr val="accent6">
              <a:lumMod val="20000"/>
              <a:lumOff val="80000"/>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 y="6354000"/>
            <a:ext cx="9906001" cy="7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71746" y="117475"/>
            <a:ext cx="9361793" cy="791525"/>
          </a:xfrm>
          <a:prstGeom prst="rect">
            <a:avLst/>
          </a:prstGeom>
        </p:spPr>
        <p:txBody>
          <a:bodyPr vert="horz" lIns="36000" tIns="36000" rIns="36000" bIns="0" rtlCol="0" anchor="b">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71746" y="1052513"/>
            <a:ext cx="9361793" cy="5264923"/>
          </a:xfrm>
          <a:prstGeom prst="rect">
            <a:avLst/>
          </a:prstGeom>
        </p:spPr>
        <p:txBody>
          <a:bodyPr vert="horz" lIns="36000" tIns="36000" rIns="36000" bIns="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878611" y="6426000"/>
            <a:ext cx="1052390" cy="387550"/>
          </a:xfrm>
          <a:prstGeom prst="rect">
            <a:avLst/>
          </a:prstGeom>
        </p:spPr>
        <p:txBody>
          <a:bodyPr vert="horz" lIns="36000" tIns="36000" rIns="36000" bIns="0" rtlCol="0" anchor="b"/>
          <a:lstStyle>
            <a:lvl1pPr algn="r">
              <a:defRPr sz="1200">
                <a:solidFill>
                  <a:schemeClr val="accent6">
                    <a:lumMod val="50000"/>
                  </a:schemeClr>
                </a:solidFill>
              </a:defRPr>
            </a:lvl1pPr>
          </a:lstStyle>
          <a:p>
            <a:endParaRPr lang="ja-JP" altLang="en-US" dirty="0">
              <a:solidFill>
                <a:srgbClr val="FF9900">
                  <a:lumMod val="50000"/>
                </a:srgbClr>
              </a:solidFill>
            </a:endParaRPr>
          </a:p>
        </p:txBody>
      </p:sp>
      <p:sp>
        <p:nvSpPr>
          <p:cNvPr id="5" name="Footer Placeholder 4"/>
          <p:cNvSpPr>
            <a:spLocks noGrp="1"/>
          </p:cNvSpPr>
          <p:nvPr>
            <p:ph type="ftr" sz="quarter" idx="3"/>
          </p:nvPr>
        </p:nvSpPr>
        <p:spPr>
          <a:xfrm>
            <a:off x="271726" y="6426042"/>
            <a:ext cx="7801274" cy="387551"/>
          </a:xfrm>
          <a:prstGeom prst="rect">
            <a:avLst/>
          </a:prstGeom>
        </p:spPr>
        <p:txBody>
          <a:bodyPr vert="horz" lIns="36000" tIns="36000" rIns="36000" bIns="0" rtlCol="0" anchor="b"/>
          <a:lstStyle>
            <a:lvl1pPr algn="l">
              <a:defRPr sz="1200" cap="none" baseline="0">
                <a:solidFill>
                  <a:schemeClr val="accent6">
                    <a:lumMod val="50000"/>
                  </a:schemeClr>
                </a:solidFill>
                <a:latin typeface="+mn-ea"/>
                <a:ea typeface="+mn-ea"/>
              </a:defRPr>
            </a:lvl1pPr>
          </a:lstStyle>
          <a:p>
            <a:endParaRPr lang="ja-JP" altLang="en-US" dirty="0">
              <a:solidFill>
                <a:srgbClr val="FF9900">
                  <a:lumMod val="50000"/>
                </a:srgbClr>
              </a:solidFill>
            </a:endParaRPr>
          </a:p>
        </p:txBody>
      </p:sp>
      <p:sp>
        <p:nvSpPr>
          <p:cNvPr id="6" name="Slide Number Placeholder 5"/>
          <p:cNvSpPr>
            <a:spLocks noGrp="1"/>
          </p:cNvSpPr>
          <p:nvPr>
            <p:ph type="sldNum" sz="quarter" idx="4"/>
          </p:nvPr>
        </p:nvSpPr>
        <p:spPr>
          <a:xfrm>
            <a:off x="9203504" y="6426000"/>
            <a:ext cx="702519" cy="432000"/>
          </a:xfrm>
          <a:prstGeom prst="rect">
            <a:avLst/>
          </a:prstGeom>
        </p:spPr>
        <p:txBody>
          <a:bodyPr vert="horz" lIns="36000" tIns="36000" rIns="36000" bIns="0" rtlCol="0" anchor="b"/>
          <a:lstStyle>
            <a:lvl1pPr algn="r">
              <a:defRPr sz="2000">
                <a:solidFill>
                  <a:schemeClr val="accent6">
                    <a:lumMod val="50000"/>
                  </a:schemeClr>
                </a:solidFill>
                <a:latin typeface="+mn-ea"/>
                <a:ea typeface="+mn-ea"/>
              </a:defRPr>
            </a:lvl1p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4227156625"/>
      </p:ext>
    </p:extLst>
  </p:cSld>
  <p:clrMap bg1="lt1" tx1="dk1" bg2="lt2" tx2="dk2" accent1="accent1" accent2="accent2" accent3="accent3" accent4="accent4" accent5="accent5" accent6="accent6" hlink="hlink" folHlink="folHlink"/>
  <p:sldLayoutIdLst>
    <p:sldLayoutId id="2147483747" r:id="rId1"/>
  </p:sldLayoutIdLst>
  <p:hf hdr="0" ftr="0" dt="0"/>
  <p:txStyles>
    <p:titleStyle>
      <a:lvl1pPr algn="l" defTabSz="914400" rtl="0" eaLnBrk="1" latinLnBrk="0" hangingPunct="1">
        <a:lnSpc>
          <a:spcPct val="100000"/>
        </a:lnSpc>
        <a:spcBef>
          <a:spcPct val="0"/>
        </a:spcBef>
        <a:buNone/>
        <a:defRPr kumimoji="1" sz="3200" kern="1200" spc="-50" baseline="0">
          <a:solidFill>
            <a:srgbClr val="1C1C20"/>
          </a:solidFill>
          <a:latin typeface="+mj-lt"/>
          <a:ea typeface="+mj-ea"/>
          <a:cs typeface="+mj-cs"/>
        </a:defRPr>
      </a:lvl1pPr>
    </p:titleStyle>
    <p:bodyStyle>
      <a:lvl1pPr marL="269875" indent="-269875" algn="l" defTabSz="914400" rtl="0" eaLnBrk="1" latinLnBrk="0" hangingPunct="1">
        <a:lnSpc>
          <a:spcPct val="100000"/>
        </a:lnSpc>
        <a:spcBef>
          <a:spcPts val="600"/>
        </a:spcBef>
        <a:spcAft>
          <a:spcPts val="100"/>
        </a:spcAft>
        <a:buClr>
          <a:schemeClr val="tx1">
            <a:lumMod val="65000"/>
            <a:lumOff val="35000"/>
          </a:schemeClr>
        </a:buClr>
        <a:buSzPct val="80000"/>
        <a:buFont typeface="Wingdings" panose="05000000000000000000" pitchFamily="2" charset="2"/>
        <a:buChar char="l"/>
        <a:defRPr kumimoji="1" sz="2400" kern="1200" baseline="0">
          <a:solidFill>
            <a:schemeClr val="tx1"/>
          </a:solidFill>
          <a:latin typeface="+mn-lt"/>
          <a:ea typeface="+mn-ea"/>
          <a:cs typeface="+mn-cs"/>
        </a:defRPr>
      </a:lvl1pPr>
      <a:lvl2pPr marL="447675" indent="-177800" algn="l" defTabSz="914400" rtl="0" eaLnBrk="1" latinLnBrk="0" hangingPunct="1">
        <a:lnSpc>
          <a:spcPct val="100000"/>
        </a:lnSpc>
        <a:spcBef>
          <a:spcPts val="300"/>
        </a:spcBef>
        <a:spcAft>
          <a:spcPts val="0"/>
        </a:spcAft>
        <a:buClr>
          <a:schemeClr val="tx1">
            <a:lumMod val="65000"/>
            <a:lumOff val="35000"/>
          </a:schemeClr>
        </a:buClr>
        <a:buSzPct val="50000"/>
        <a:buFont typeface="小塚ゴシック Pr6N M" panose="020B0700000000000000" pitchFamily="34" charset="-128"/>
        <a:buChar char="■"/>
        <a:defRPr kumimoji="1" sz="2200" kern="1200" baseline="0">
          <a:solidFill>
            <a:schemeClr val="tx1"/>
          </a:solidFill>
          <a:latin typeface="+mn-lt"/>
          <a:ea typeface="+mn-ea"/>
          <a:cs typeface="+mn-cs"/>
        </a:defRPr>
      </a:lvl2pPr>
      <a:lvl3pPr marL="503238" indent="-5715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defRPr kumimoji="1" sz="2000" kern="1200" baseline="0">
          <a:solidFill>
            <a:schemeClr val="tx1"/>
          </a:solidFill>
          <a:latin typeface="+mn-lt"/>
          <a:ea typeface="+mn-ea"/>
          <a:cs typeface="+mn-cs"/>
        </a:defRPr>
      </a:lvl3pPr>
      <a:lvl4pPr marL="806450" indent="-179388" algn="l" defTabSz="914400" rtl="0" eaLnBrk="1" latinLnBrk="0" hangingPunct="1">
        <a:lnSpc>
          <a:spcPct val="100000"/>
        </a:lnSpc>
        <a:spcBef>
          <a:spcPts val="200"/>
        </a:spcBef>
        <a:spcAft>
          <a:spcPts val="0"/>
        </a:spcAft>
        <a:buClr>
          <a:schemeClr val="tx1">
            <a:lumMod val="65000"/>
            <a:lumOff val="35000"/>
          </a:schemeClr>
        </a:buClr>
        <a:buSzPct val="50000"/>
        <a:buFont typeface="小塚ゴシック Pr6N M" panose="020B0700000000000000" pitchFamily="34" charset="-128"/>
        <a:buChar char="■"/>
        <a:defRPr kumimoji="1" sz="1800" kern="1200" baseline="0">
          <a:solidFill>
            <a:schemeClr val="tx1"/>
          </a:solidFill>
          <a:latin typeface="+mn-lt"/>
          <a:ea typeface="+mn-ea"/>
          <a:cs typeface="+mn-cs"/>
        </a:defRPr>
      </a:lvl4pPr>
      <a:lvl5pPr marL="895350" indent="-8890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tabLst>
          <a:tab pos="896938" algn="l"/>
        </a:tabLst>
        <a:defRPr kumimoji="1" sz="18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663">
          <p15:clr>
            <a:srgbClr val="F26B43"/>
          </p15:clr>
        </p15:guide>
        <p15:guide id="2" pos="158">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40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40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01"/>
            <a:ext cx="2311400" cy="365125"/>
          </a:xfrm>
          <a:prstGeom prst="rect">
            <a:avLst/>
          </a:prstGeom>
        </p:spPr>
        <p:txBody>
          <a:bodyPr vert="horz" lIns="91440" tIns="45720" rIns="91440" bIns="45720" rtlCol="0" anchor="ctr"/>
          <a:lstStyle>
            <a:lvl1pPr algn="r">
              <a:defRPr sz="2000">
                <a:solidFill>
                  <a:schemeClr val="tx1">
                    <a:tint val="75000"/>
                  </a:schemeClr>
                </a:solidFill>
              </a:defRPr>
            </a:lvl1p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807944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58" y="274638"/>
            <a:ext cx="8915400" cy="1143000"/>
          </a:xfrm>
          <a:prstGeom prst="rect">
            <a:avLst/>
          </a:prstGeom>
        </p:spPr>
        <p:txBody>
          <a:bodyPr vert="horz" lIns="91413" tIns="45707" rIns="91413" bIns="4570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58" y="1600206"/>
            <a:ext cx="8915400" cy="4525963"/>
          </a:xfrm>
          <a:prstGeom prst="rect">
            <a:avLst/>
          </a:prstGeom>
        </p:spPr>
        <p:txBody>
          <a:bodyPr vert="horz" lIns="91413" tIns="45707" rIns="91413" bIns="457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3" y="6358299"/>
            <a:ext cx="2311400" cy="365125"/>
          </a:xfrm>
          <a:prstGeom prst="rect">
            <a:avLst/>
          </a:prstGeom>
        </p:spPr>
        <p:txBody>
          <a:bodyPr vert="horz" lIns="91413" tIns="45707" rIns="91413" bIns="45707" rtlCol="0" anchor="ctr"/>
          <a:lstStyle>
            <a:lvl1pPr algn="l">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63" y="6358299"/>
            <a:ext cx="3136900" cy="365125"/>
          </a:xfrm>
          <a:prstGeom prst="rect">
            <a:avLst/>
          </a:prstGeom>
        </p:spPr>
        <p:txBody>
          <a:bodyPr vert="horz" lIns="91413" tIns="45707" rIns="91413" bIns="45707" rtlCol="0" anchor="ctr"/>
          <a:lstStyle>
            <a:lvl1pPr algn="ctr">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594605" y="6494805"/>
            <a:ext cx="2311400" cy="365125"/>
          </a:xfrm>
          <a:prstGeom prst="rect">
            <a:avLst/>
          </a:prstGeom>
        </p:spPr>
        <p:txBody>
          <a:bodyPr vert="horz" lIns="91413" tIns="45707" rIns="91413" bIns="45707" rtlCol="0" anchor="ctr"/>
          <a:lstStyle>
            <a:lvl1pPr algn="r">
              <a:defRPr sz="1200">
                <a:solidFill>
                  <a:schemeClr val="tx1">
                    <a:tint val="75000"/>
                  </a:schemeClr>
                </a:solidFill>
              </a:defRPr>
            </a:lvl1pPr>
          </a:lstStyle>
          <a:p>
            <a:pPr defTabSz="914125"/>
            <a:fld id="{5A02BD7A-635E-43A0-8464-FD5073BFE4FA}" type="slidenum">
              <a:rPr lang="ja-JP" altLang="en-US" smtClean="0">
                <a:solidFill>
                  <a:prstClr val="black">
                    <a:tint val="75000"/>
                  </a:prstClr>
                </a:solidFill>
              </a:rPr>
              <a:pPr defTabSz="914125"/>
              <a:t>‹#›</a:t>
            </a:fld>
            <a:endParaRPr lang="ja-JP" altLang="en-US" dirty="0">
              <a:solidFill>
                <a:prstClr val="black">
                  <a:tint val="75000"/>
                </a:prstClr>
              </a:solidFill>
            </a:endParaRPr>
          </a:p>
        </p:txBody>
      </p:sp>
    </p:spTree>
    <p:extLst>
      <p:ext uri="{BB962C8B-B14F-4D97-AF65-F5344CB8AC3E}">
        <p14:creationId xmlns:p14="http://schemas.microsoft.com/office/powerpoint/2010/main" val="1693271356"/>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hf hdr="0" ftr="0" dt="0"/>
  <p:txStyles>
    <p:titleStyle>
      <a:lvl1pPr algn="ctr" defTabSz="914125" rtl="0" eaLnBrk="1" latinLnBrk="0" hangingPunct="1">
        <a:spcBef>
          <a:spcPct val="0"/>
        </a:spcBef>
        <a:buNone/>
        <a:defRPr kumimoji="1" sz="4400" kern="1200">
          <a:solidFill>
            <a:schemeClr val="tx1"/>
          </a:solidFill>
          <a:latin typeface="+mj-lt"/>
          <a:ea typeface="+mj-ea"/>
          <a:cs typeface="+mj-cs"/>
        </a:defRPr>
      </a:lvl1pPr>
    </p:titleStyle>
    <p:bodyStyle>
      <a:lvl1pPr marL="342797" indent="-342797" algn="l" defTabSz="91412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7" indent="-285664" algn="l" defTabSz="91412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57" indent="-228532" algn="l" defTabSz="91412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2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82"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44"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07"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7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33"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58" y="274638"/>
            <a:ext cx="8915400" cy="1143000"/>
          </a:xfrm>
          <a:prstGeom prst="rect">
            <a:avLst/>
          </a:prstGeom>
        </p:spPr>
        <p:txBody>
          <a:bodyPr vert="horz" lIns="91413" tIns="45707" rIns="91413" bIns="4570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58" y="1600206"/>
            <a:ext cx="8915400" cy="4525963"/>
          </a:xfrm>
          <a:prstGeom prst="rect">
            <a:avLst/>
          </a:prstGeom>
        </p:spPr>
        <p:txBody>
          <a:bodyPr vert="horz" lIns="91413" tIns="45707" rIns="91413" bIns="457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3" y="6358293"/>
            <a:ext cx="2311400" cy="365125"/>
          </a:xfrm>
          <a:prstGeom prst="rect">
            <a:avLst/>
          </a:prstGeom>
        </p:spPr>
        <p:txBody>
          <a:bodyPr vert="horz" lIns="91413" tIns="45707" rIns="91413" bIns="45707" rtlCol="0" anchor="ctr"/>
          <a:lstStyle>
            <a:lvl1pPr algn="l">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63" y="6358293"/>
            <a:ext cx="3136900" cy="365125"/>
          </a:xfrm>
          <a:prstGeom prst="rect">
            <a:avLst/>
          </a:prstGeom>
        </p:spPr>
        <p:txBody>
          <a:bodyPr vert="horz" lIns="91413" tIns="45707" rIns="91413" bIns="45707" rtlCol="0" anchor="ctr"/>
          <a:lstStyle>
            <a:lvl1pPr algn="ctr">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594605" y="6494799"/>
            <a:ext cx="2311400" cy="365125"/>
          </a:xfrm>
          <a:prstGeom prst="rect">
            <a:avLst/>
          </a:prstGeom>
        </p:spPr>
        <p:txBody>
          <a:bodyPr vert="horz" lIns="91413" tIns="45707" rIns="91413" bIns="45707" rtlCol="0" anchor="ctr"/>
          <a:lstStyle>
            <a:lvl1pPr algn="r">
              <a:defRPr sz="1200">
                <a:solidFill>
                  <a:schemeClr val="tx1">
                    <a:tint val="75000"/>
                  </a:schemeClr>
                </a:solidFill>
              </a:defRPr>
            </a:lvl1pPr>
          </a:lstStyle>
          <a:p>
            <a:pPr defTabSz="914125"/>
            <a:fld id="{5A02BD7A-635E-43A0-8464-FD5073BFE4FA}" type="slidenum">
              <a:rPr lang="ja-JP" altLang="en-US" smtClean="0">
                <a:solidFill>
                  <a:prstClr val="black">
                    <a:tint val="75000"/>
                  </a:prstClr>
                </a:solidFill>
              </a:rPr>
              <a:pPr defTabSz="914125"/>
              <a:t>‹#›</a:t>
            </a:fld>
            <a:endParaRPr lang="ja-JP" altLang="en-US" dirty="0">
              <a:solidFill>
                <a:prstClr val="black">
                  <a:tint val="75000"/>
                </a:prstClr>
              </a:solidFill>
            </a:endParaRPr>
          </a:p>
        </p:txBody>
      </p:sp>
    </p:spTree>
    <p:extLst>
      <p:ext uri="{BB962C8B-B14F-4D97-AF65-F5344CB8AC3E}">
        <p14:creationId xmlns:p14="http://schemas.microsoft.com/office/powerpoint/2010/main" val="3255063941"/>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ftr="0" dt="0"/>
  <p:txStyles>
    <p:titleStyle>
      <a:lvl1pPr algn="ctr" defTabSz="914125" rtl="0" eaLnBrk="1" latinLnBrk="0" hangingPunct="1">
        <a:spcBef>
          <a:spcPct val="0"/>
        </a:spcBef>
        <a:buNone/>
        <a:defRPr kumimoji="1" sz="4400" kern="1200">
          <a:solidFill>
            <a:schemeClr val="tx1"/>
          </a:solidFill>
          <a:latin typeface="+mj-lt"/>
          <a:ea typeface="+mj-ea"/>
          <a:cs typeface="+mj-cs"/>
        </a:defRPr>
      </a:lvl1pPr>
    </p:titleStyle>
    <p:bodyStyle>
      <a:lvl1pPr marL="342797" indent="-342797" algn="l" defTabSz="91412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7" indent="-285664" algn="l" defTabSz="91412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57" indent="-228532" algn="l" defTabSz="91412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2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82"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44"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07"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7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33"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58" y="274638"/>
            <a:ext cx="8915400" cy="1143000"/>
          </a:xfrm>
          <a:prstGeom prst="rect">
            <a:avLst/>
          </a:prstGeom>
        </p:spPr>
        <p:txBody>
          <a:bodyPr vert="horz" lIns="91413" tIns="45707" rIns="91413" bIns="4570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58" y="1600206"/>
            <a:ext cx="8915400" cy="4525963"/>
          </a:xfrm>
          <a:prstGeom prst="rect">
            <a:avLst/>
          </a:prstGeom>
        </p:spPr>
        <p:txBody>
          <a:bodyPr vert="horz" lIns="91413" tIns="45707" rIns="91413" bIns="457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3" y="6358285"/>
            <a:ext cx="2311400" cy="365125"/>
          </a:xfrm>
          <a:prstGeom prst="rect">
            <a:avLst/>
          </a:prstGeom>
        </p:spPr>
        <p:txBody>
          <a:bodyPr vert="horz" lIns="91413" tIns="45707" rIns="91413" bIns="45707" rtlCol="0" anchor="ctr"/>
          <a:lstStyle>
            <a:lvl1pPr algn="l">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63" y="6358285"/>
            <a:ext cx="3136900" cy="365125"/>
          </a:xfrm>
          <a:prstGeom prst="rect">
            <a:avLst/>
          </a:prstGeom>
        </p:spPr>
        <p:txBody>
          <a:bodyPr vert="horz" lIns="91413" tIns="45707" rIns="91413" bIns="45707" rtlCol="0" anchor="ctr"/>
          <a:lstStyle>
            <a:lvl1pPr algn="ctr">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594605" y="6494791"/>
            <a:ext cx="2311400" cy="365125"/>
          </a:xfrm>
          <a:prstGeom prst="rect">
            <a:avLst/>
          </a:prstGeom>
        </p:spPr>
        <p:txBody>
          <a:bodyPr vert="horz" lIns="91413" tIns="45707" rIns="91413" bIns="45707" rtlCol="0" anchor="ctr"/>
          <a:lstStyle>
            <a:lvl1pPr algn="r">
              <a:defRPr sz="1200">
                <a:solidFill>
                  <a:schemeClr val="tx1">
                    <a:tint val="75000"/>
                  </a:schemeClr>
                </a:solidFill>
              </a:defRPr>
            </a:lvl1pPr>
          </a:lstStyle>
          <a:p>
            <a:pPr defTabSz="914125"/>
            <a:fld id="{5A02BD7A-635E-43A0-8464-FD5073BFE4FA}" type="slidenum">
              <a:rPr lang="ja-JP" altLang="en-US" smtClean="0">
                <a:solidFill>
                  <a:prstClr val="black">
                    <a:tint val="75000"/>
                  </a:prstClr>
                </a:solidFill>
              </a:rPr>
              <a:pPr defTabSz="914125"/>
              <a:t>‹#›</a:t>
            </a:fld>
            <a:endParaRPr lang="ja-JP" altLang="en-US" dirty="0">
              <a:solidFill>
                <a:prstClr val="black">
                  <a:tint val="75000"/>
                </a:prstClr>
              </a:solidFill>
            </a:endParaRPr>
          </a:p>
        </p:txBody>
      </p:sp>
    </p:spTree>
    <p:extLst>
      <p:ext uri="{BB962C8B-B14F-4D97-AF65-F5344CB8AC3E}">
        <p14:creationId xmlns:p14="http://schemas.microsoft.com/office/powerpoint/2010/main" val="2497467917"/>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hf hdr="0" ftr="0" dt="0"/>
  <p:txStyles>
    <p:titleStyle>
      <a:lvl1pPr algn="ctr" defTabSz="914125" rtl="0" eaLnBrk="1" latinLnBrk="0" hangingPunct="1">
        <a:spcBef>
          <a:spcPct val="0"/>
        </a:spcBef>
        <a:buNone/>
        <a:defRPr kumimoji="1" sz="4400" kern="1200">
          <a:solidFill>
            <a:schemeClr val="tx1"/>
          </a:solidFill>
          <a:latin typeface="+mj-lt"/>
          <a:ea typeface="+mj-ea"/>
          <a:cs typeface="+mj-cs"/>
        </a:defRPr>
      </a:lvl1pPr>
    </p:titleStyle>
    <p:bodyStyle>
      <a:lvl1pPr marL="342797" indent="-342797" algn="l" defTabSz="91412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7" indent="-285664" algn="l" defTabSz="91412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57" indent="-228532" algn="l" defTabSz="91412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2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82"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44"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07"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7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33"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7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7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3797300" y="6492899"/>
            <a:ext cx="2311400" cy="365125"/>
          </a:xfrm>
          <a:prstGeom prst="rect">
            <a:avLst/>
          </a:prstGeom>
        </p:spPr>
        <p:txBody>
          <a:bodyPr vert="horz" lIns="91440" tIns="45720" rIns="91440" bIns="45720" rtlCol="0" anchor="ctr"/>
          <a:lstStyle>
            <a:lvl1pPr algn="ctr">
              <a:defRPr sz="1800">
                <a:solidFill>
                  <a:schemeClr val="tx1">
                    <a:tint val="75000"/>
                  </a:schemeClr>
                </a:solidFill>
              </a:defRPr>
            </a:lvl1pPr>
          </a:lstStyle>
          <a:p>
            <a:fld id="{9FDC3B78-F436-4E4A-8394-351FF17AB63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947897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28.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693134" y="2828868"/>
            <a:ext cx="6519734" cy="646331"/>
          </a:xfrm>
          <a:prstGeom prst="rect">
            <a:avLst/>
          </a:prstGeom>
          <a:noFill/>
        </p:spPr>
        <p:txBody>
          <a:bodyPr wrap="none" rtlCol="0">
            <a:spAutoFit/>
          </a:bodyPr>
          <a:lstStyle/>
          <a:p>
            <a:pPr algn="ctr"/>
            <a:r>
              <a:rPr lang="ja-JP" altLang="en-US" sz="3600" dirty="0" smtClean="0">
                <a:latin typeface="ＭＳ Ｐゴシック" panose="020B0600070205080204" pitchFamily="50" charset="-128"/>
                <a:ea typeface="ＭＳ Ｐゴシック" panose="020B0600070205080204" pitchFamily="50" charset="-128"/>
              </a:rPr>
              <a:t>地域医療構想の進め方について</a:t>
            </a:r>
            <a:endParaRPr lang="ja-JP" altLang="en-US" sz="3600" dirty="0">
              <a:latin typeface="ＭＳ Ｐゴシック" panose="020B0600070205080204" pitchFamily="50" charset="-128"/>
              <a:ea typeface="ＭＳ Ｐゴシック" panose="020B0600070205080204" pitchFamily="50" charset="-128"/>
            </a:endParaRPr>
          </a:p>
        </p:txBody>
      </p:sp>
      <p:sp>
        <p:nvSpPr>
          <p:cNvPr id="8" name="スライド番号プレースホルダー 7"/>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1</a:t>
            </a:fld>
            <a:endParaRPr lang="ja-JP" altLang="en-US">
              <a:solidFill>
                <a:prstClr val="black">
                  <a:tint val="75000"/>
                </a:prstClr>
              </a:solidFill>
            </a:endParaRPr>
          </a:p>
        </p:txBody>
      </p:sp>
      <p:sp>
        <p:nvSpPr>
          <p:cNvPr id="2" name="テキスト ボックス 1"/>
          <p:cNvSpPr txBox="1"/>
          <p:nvPr/>
        </p:nvSpPr>
        <p:spPr>
          <a:xfrm>
            <a:off x="7506270" y="423081"/>
            <a:ext cx="2060812" cy="369332"/>
          </a:xfrm>
          <a:prstGeom prst="rect">
            <a:avLst/>
          </a:prstGeom>
          <a:noFill/>
        </p:spPr>
        <p:txBody>
          <a:bodyPr wrap="square" rtlCol="0">
            <a:spAutoFit/>
          </a:bodyPr>
          <a:lstStyle/>
          <a:p>
            <a:r>
              <a:rPr kumimoji="1" lang="ja-JP" altLang="en-US" dirty="0" smtClean="0"/>
              <a:t>（参考資料）</a:t>
            </a:r>
            <a:endParaRPr kumimoji="1" lang="ja-JP" altLang="en-US" dirty="0"/>
          </a:p>
        </p:txBody>
      </p:sp>
    </p:spTree>
    <p:extLst>
      <p:ext uri="{BB962C8B-B14F-4D97-AF65-F5344CB8AC3E}">
        <p14:creationId xmlns:p14="http://schemas.microsoft.com/office/powerpoint/2010/main" val="207776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128465" y="6021333"/>
            <a:ext cx="9700482" cy="730793"/>
          </a:xfrm>
          <a:prstGeom prst="rect">
            <a:avLst/>
          </a:prstGeom>
          <a:solidFill>
            <a:schemeClr val="accent6">
              <a:lumMod val="20000"/>
              <a:lumOff val="8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400" b="1" dirty="0">
                <a:solidFill>
                  <a:srgbClr val="FF0000"/>
                </a:solidFill>
                <a:latin typeface="ＭＳ Ｐゴシック" panose="020B0600070205080204" pitchFamily="50" charset="-128"/>
                <a:ea typeface="ＭＳ Ｐゴシック" panose="020B0600070205080204" pitchFamily="50" charset="-128"/>
              </a:rPr>
              <a:t>　　　　　　　　　　　　○　</a:t>
            </a:r>
            <a:r>
              <a:rPr lang="ja-JP" altLang="en-US" sz="1400" b="1" u="sng" dirty="0">
                <a:solidFill>
                  <a:srgbClr val="FF0000"/>
                </a:solidFill>
                <a:latin typeface="ＭＳ Ｐゴシック" panose="020B0600070205080204" pitchFamily="50" charset="-128"/>
                <a:ea typeface="ＭＳ Ｐゴシック" panose="020B0600070205080204" pitchFamily="50" charset="-128"/>
              </a:rPr>
              <a:t>命令・指示・勧告に従わなかった旨を公表</a:t>
            </a:r>
            <a:endParaRPr lang="en-US" altLang="ja-JP" sz="1400" b="1" u="sng" dirty="0">
              <a:solidFill>
                <a:srgbClr val="FF0000"/>
              </a:solidFill>
              <a:latin typeface="ＭＳ Ｐゴシック" panose="020B0600070205080204" pitchFamily="50" charset="-128"/>
              <a:ea typeface="ＭＳ Ｐゴシック" panose="020B0600070205080204" pitchFamily="50" charset="-128"/>
            </a:endParaRPr>
          </a:p>
          <a:p>
            <a:pPr algn="ctr"/>
            <a:endParaRPr lang="en-US" altLang="ja-JP" sz="1400" b="1" dirty="0">
              <a:solidFill>
                <a:srgbClr val="FF0000"/>
              </a:solidFill>
              <a:latin typeface="ＭＳ Ｐゴシック" panose="020B0600070205080204" pitchFamily="50" charset="-128"/>
              <a:ea typeface="ＭＳ Ｐゴシック" panose="020B0600070205080204" pitchFamily="50" charset="-128"/>
            </a:endParaRPr>
          </a:p>
          <a:p>
            <a:r>
              <a:rPr lang="ja-JP" altLang="en-US" sz="1400" b="1" dirty="0">
                <a:solidFill>
                  <a:srgbClr val="FF0000"/>
                </a:solidFill>
                <a:latin typeface="ＭＳ Ｐゴシック" panose="020B0600070205080204" pitchFamily="50" charset="-128"/>
                <a:ea typeface="ＭＳ Ｐゴシック" panose="020B0600070205080204" pitchFamily="50" charset="-128"/>
              </a:rPr>
              <a:t>　　　　　　　　　　　　○　</a:t>
            </a:r>
            <a:r>
              <a:rPr lang="ja-JP" altLang="en-US" sz="1400" b="1" u="sng" dirty="0">
                <a:solidFill>
                  <a:srgbClr val="FF0000"/>
                </a:solidFill>
                <a:latin typeface="ＭＳ Ｐゴシック" panose="020B0600070205080204" pitchFamily="50" charset="-128"/>
                <a:ea typeface="ＭＳ Ｐゴシック" panose="020B0600070205080204" pitchFamily="50" charset="-128"/>
              </a:rPr>
              <a:t>命令・指示・勧告に従わない地域医療支援病院･特定機能病院</a:t>
            </a:r>
            <a:r>
              <a:rPr lang="en-US" altLang="ja-JP" sz="1400" b="1" u="sng" baseline="30000" dirty="0">
                <a:solidFill>
                  <a:srgbClr val="FF0000"/>
                </a:solidFill>
                <a:latin typeface="ＭＳ Ｐゴシック" panose="020B0600070205080204" pitchFamily="50" charset="-128"/>
                <a:ea typeface="ＭＳ Ｐゴシック" panose="020B0600070205080204" pitchFamily="50" charset="-128"/>
              </a:rPr>
              <a:t>※</a:t>
            </a:r>
            <a:r>
              <a:rPr lang="ja-JP" altLang="en-US" sz="1400" b="1" u="sng" dirty="0">
                <a:solidFill>
                  <a:srgbClr val="FF0000"/>
                </a:solidFill>
                <a:latin typeface="ＭＳ Ｐゴシック" panose="020B0600070205080204" pitchFamily="50" charset="-128"/>
                <a:ea typeface="ＭＳ Ｐゴシック" panose="020B0600070205080204" pitchFamily="50" charset="-128"/>
              </a:rPr>
              <a:t>は承認を取消し</a:t>
            </a:r>
            <a:endParaRPr lang="en-US" altLang="ja-JP" sz="1400" b="1" baseline="30000" dirty="0">
              <a:solidFill>
                <a:prstClr val="black"/>
              </a:solidFill>
              <a:latin typeface="ＭＳ Ｐゴシック" panose="020B0600070205080204" pitchFamily="50" charset="-128"/>
              <a:ea typeface="ＭＳ Ｐゴシック" panose="020B0600070205080204" pitchFamily="50" charset="-128"/>
            </a:endParaRPr>
          </a:p>
        </p:txBody>
      </p:sp>
      <p:sp>
        <p:nvSpPr>
          <p:cNvPr id="116" name="正方形/長方形 115"/>
          <p:cNvSpPr/>
          <p:nvPr/>
        </p:nvSpPr>
        <p:spPr>
          <a:xfrm>
            <a:off x="109428" y="650437"/>
            <a:ext cx="3067175" cy="2798745"/>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115" name="正方形/長方形 114"/>
          <p:cNvSpPr/>
          <p:nvPr/>
        </p:nvSpPr>
        <p:spPr>
          <a:xfrm>
            <a:off x="3234355" y="650437"/>
            <a:ext cx="2488715" cy="2798745"/>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55" name="正方形/長方形 54"/>
          <p:cNvSpPr/>
          <p:nvPr/>
        </p:nvSpPr>
        <p:spPr>
          <a:xfrm>
            <a:off x="5778056" y="2641759"/>
            <a:ext cx="2318929" cy="3683195"/>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113" name="正方形/長方形 112"/>
          <p:cNvSpPr/>
          <p:nvPr/>
        </p:nvSpPr>
        <p:spPr>
          <a:xfrm>
            <a:off x="80842" y="5515384"/>
            <a:ext cx="5678150" cy="809560"/>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114" name="正方形/長方形 113"/>
          <p:cNvSpPr/>
          <p:nvPr/>
        </p:nvSpPr>
        <p:spPr>
          <a:xfrm>
            <a:off x="80840" y="6368666"/>
            <a:ext cx="9779440" cy="409919"/>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117" name="正方形/長方形 116"/>
          <p:cNvSpPr/>
          <p:nvPr/>
        </p:nvSpPr>
        <p:spPr>
          <a:xfrm>
            <a:off x="1719858" y="3980188"/>
            <a:ext cx="2696568" cy="1350030"/>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119" name="正方形/長方形 118"/>
          <p:cNvSpPr/>
          <p:nvPr/>
        </p:nvSpPr>
        <p:spPr>
          <a:xfrm>
            <a:off x="5930463" y="650444"/>
            <a:ext cx="2166529" cy="1934163"/>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120" name="正方形/長方形 119"/>
          <p:cNvSpPr/>
          <p:nvPr/>
        </p:nvSpPr>
        <p:spPr>
          <a:xfrm>
            <a:off x="8159762" y="650439"/>
            <a:ext cx="1700530" cy="5674507"/>
          </a:xfrm>
          <a:prstGeom prst="rect">
            <a:avLst/>
          </a:prstGeom>
          <a:no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cxnSp>
        <p:nvCxnSpPr>
          <p:cNvPr id="133" name="直線矢印コネクタ 132"/>
          <p:cNvCxnSpPr/>
          <p:nvPr/>
        </p:nvCxnSpPr>
        <p:spPr>
          <a:xfrm flipH="1">
            <a:off x="8327998" y="2992150"/>
            <a:ext cx="2" cy="259704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H="1">
            <a:off x="3049004" y="4513251"/>
            <a:ext cx="2" cy="2456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a:off x="8328001" y="5714974"/>
            <a:ext cx="1674" cy="26821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a:off x="3047332" y="5717196"/>
            <a:ext cx="1674" cy="26821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2" name="直線矢印コネクタ 131"/>
          <p:cNvCxnSpPr/>
          <p:nvPr/>
        </p:nvCxnSpPr>
        <p:spPr>
          <a:xfrm>
            <a:off x="9136669" y="5802921"/>
            <a:ext cx="0" cy="1795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0"/>
          <p:cNvCxnSpPr/>
          <p:nvPr/>
        </p:nvCxnSpPr>
        <p:spPr>
          <a:xfrm>
            <a:off x="9136669" y="5409629"/>
            <a:ext cx="0" cy="1795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p:nvPr/>
        </p:nvCxnSpPr>
        <p:spPr>
          <a:xfrm>
            <a:off x="9136673" y="4450386"/>
            <a:ext cx="0" cy="1795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p:nvPr/>
        </p:nvCxnSpPr>
        <p:spPr>
          <a:xfrm flipH="1">
            <a:off x="9136669" y="3219691"/>
            <a:ext cx="2" cy="6521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3049005" y="5247170"/>
            <a:ext cx="1674" cy="30487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H="1">
            <a:off x="9010036" y="1816064"/>
            <a:ext cx="2589" cy="35011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p:nvPr/>
        </p:nvCxnSpPr>
        <p:spPr>
          <a:xfrm flipH="1">
            <a:off x="6933219" y="2461754"/>
            <a:ext cx="2" cy="2456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flipH="1">
            <a:off x="6933219" y="3186716"/>
            <a:ext cx="2" cy="2456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p:nvPr/>
        </p:nvCxnSpPr>
        <p:spPr>
          <a:xfrm flipH="1">
            <a:off x="6933219" y="3965290"/>
            <a:ext cx="2" cy="2456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a:endCxn id="74" idx="0"/>
          </p:cNvCxnSpPr>
          <p:nvPr/>
        </p:nvCxnSpPr>
        <p:spPr>
          <a:xfrm flipH="1">
            <a:off x="6933243" y="4447121"/>
            <a:ext cx="1" cy="3319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flipH="1">
            <a:off x="6933221" y="5343934"/>
            <a:ext cx="2" cy="2456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a:off x="6933217" y="5781681"/>
            <a:ext cx="0" cy="2071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endCxn id="29" idx="0"/>
          </p:cNvCxnSpPr>
          <p:nvPr/>
        </p:nvCxnSpPr>
        <p:spPr>
          <a:xfrm flipH="1">
            <a:off x="6933243" y="1608952"/>
            <a:ext cx="1" cy="31313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a:stCxn id="66" idx="2"/>
            <a:endCxn id="63" idx="0"/>
          </p:cNvCxnSpPr>
          <p:nvPr/>
        </p:nvCxnSpPr>
        <p:spPr>
          <a:xfrm>
            <a:off x="1610339" y="3369551"/>
            <a:ext cx="1438670" cy="8589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a:stCxn id="18" idx="2"/>
            <a:endCxn id="63" idx="0"/>
          </p:cNvCxnSpPr>
          <p:nvPr/>
        </p:nvCxnSpPr>
        <p:spPr>
          <a:xfrm flipH="1">
            <a:off x="3049009" y="3369551"/>
            <a:ext cx="1423750" cy="8589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flipH="1">
            <a:off x="1610333" y="5787981"/>
            <a:ext cx="8" cy="20477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a:off x="4472759" y="5777731"/>
            <a:ext cx="5932" cy="20591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a:stCxn id="17" idx="2"/>
            <a:endCxn id="18" idx="0"/>
          </p:cNvCxnSpPr>
          <p:nvPr/>
        </p:nvCxnSpPr>
        <p:spPr>
          <a:xfrm>
            <a:off x="4472758" y="1600165"/>
            <a:ext cx="0" cy="10336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H="1">
            <a:off x="1610335" y="1570849"/>
            <a:ext cx="2" cy="2456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flipH="1">
            <a:off x="1610335" y="2385899"/>
            <a:ext cx="2" cy="2456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a:stCxn id="66" idx="2"/>
          </p:cNvCxnSpPr>
          <p:nvPr/>
        </p:nvCxnSpPr>
        <p:spPr>
          <a:xfrm flipH="1">
            <a:off x="1610351" y="3369560"/>
            <a:ext cx="7" cy="218248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0" y="2199"/>
            <a:ext cx="9906000" cy="412200"/>
          </a:xfrm>
          <a:solidFill>
            <a:schemeClr val="tx2">
              <a:lumMod val="75000"/>
            </a:schemeClr>
          </a:solidFill>
          <a:ln w="12700">
            <a:noFill/>
          </a:ln>
        </p:spPr>
        <p:txBody>
          <a:bodyPr>
            <a:noAutofit/>
          </a:bodyPr>
          <a:lstStyle/>
          <a:p>
            <a:r>
              <a:rPr lang="ja-JP" altLang="en-US" sz="24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都道府県知事の権限の行使の流れ</a:t>
            </a:r>
          </a:p>
        </p:txBody>
      </p:sp>
      <p:sp>
        <p:nvSpPr>
          <p:cNvPr id="4" name="正方形/長方形 3"/>
          <p:cNvSpPr/>
          <p:nvPr/>
        </p:nvSpPr>
        <p:spPr>
          <a:xfrm>
            <a:off x="128486" y="916088"/>
            <a:ext cx="2963745" cy="684076"/>
          </a:xfrm>
          <a:prstGeom prst="rect">
            <a:avLst/>
          </a:prstGeom>
          <a:solidFill>
            <a:schemeClr val="accent5">
              <a:lumMod val="20000"/>
              <a:lumOff val="8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marL="179590" indent="-179590">
              <a:buFont typeface="Arial" panose="020B0604020202020204" pitchFamily="34" charset="0"/>
              <a:buChar char="•"/>
            </a:pPr>
            <a:r>
              <a:rPr lang="ja-JP" altLang="en-US" sz="1100" b="1" dirty="0">
                <a:solidFill>
                  <a:prstClr val="black"/>
                </a:solidFill>
                <a:latin typeface="ＭＳ Ｐゴシック" panose="020B0600070205080204" pitchFamily="50" charset="-128"/>
                <a:ea typeface="ＭＳ Ｐゴシック" panose="020B0600070205080204" pitchFamily="50" charset="-128"/>
              </a:rPr>
              <a:t>病床機能報告において基準日と基準日後の病床機能が異なる場合であって</a:t>
            </a:r>
            <a:endParaRPr lang="en-US" altLang="ja-JP" sz="1100" b="1" dirty="0">
              <a:solidFill>
                <a:prstClr val="black"/>
              </a:solidFill>
              <a:latin typeface="ＭＳ Ｐゴシック" panose="020B0600070205080204" pitchFamily="50" charset="-128"/>
              <a:ea typeface="ＭＳ Ｐゴシック" panose="020B0600070205080204" pitchFamily="50" charset="-128"/>
            </a:endParaRPr>
          </a:p>
          <a:p>
            <a:pPr marL="179590" indent="-179590">
              <a:buFont typeface="Arial" panose="020B0604020202020204" pitchFamily="34" charset="0"/>
              <a:buChar char="•"/>
            </a:pPr>
            <a:r>
              <a:rPr lang="ja-JP" altLang="en-US" sz="1100" b="1" dirty="0">
                <a:solidFill>
                  <a:prstClr val="black"/>
                </a:solidFill>
                <a:latin typeface="ＭＳ Ｐゴシック" panose="020B0600070205080204" pitchFamily="50" charset="-128"/>
                <a:ea typeface="ＭＳ Ｐゴシック" panose="020B0600070205080204" pitchFamily="50" charset="-128"/>
              </a:rPr>
              <a:t>基準日後病床機能に応じた病床数が、病床の必要量（必要病床数）に既に達している</a:t>
            </a:r>
          </a:p>
        </p:txBody>
      </p:sp>
      <p:sp>
        <p:nvSpPr>
          <p:cNvPr id="17" name="正方形/長方形 16"/>
          <p:cNvSpPr/>
          <p:nvPr/>
        </p:nvSpPr>
        <p:spPr>
          <a:xfrm>
            <a:off x="3253402" y="917633"/>
            <a:ext cx="2438747" cy="682535"/>
          </a:xfrm>
          <a:prstGeom prst="rect">
            <a:avLst/>
          </a:prstGeom>
          <a:solidFill>
            <a:schemeClr val="accent5">
              <a:lumMod val="20000"/>
              <a:lumOff val="8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200" b="1" dirty="0">
                <a:solidFill>
                  <a:prstClr val="black"/>
                </a:solidFill>
                <a:latin typeface="ＭＳ Ｐゴシック" panose="020B0600070205080204" pitchFamily="50" charset="-128"/>
                <a:ea typeface="ＭＳ Ｐゴシック" panose="020B0600070205080204" pitchFamily="50" charset="-128"/>
              </a:rPr>
              <a:t>地域医療構想の達成を推進するために必要な事項について、協議の場での協議が調わないとき等</a:t>
            </a:r>
          </a:p>
        </p:txBody>
      </p:sp>
      <p:sp>
        <p:nvSpPr>
          <p:cNvPr id="18" name="正方形/長方形 17"/>
          <p:cNvSpPr/>
          <p:nvPr/>
        </p:nvSpPr>
        <p:spPr>
          <a:xfrm>
            <a:off x="3253402" y="2633838"/>
            <a:ext cx="2438747" cy="735759"/>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050" b="1" dirty="0">
                <a:solidFill>
                  <a:prstClr val="black"/>
                </a:solidFill>
                <a:latin typeface="ＭＳ Ｐゴシック" panose="020B0600070205080204" pitchFamily="50" charset="-128"/>
                <a:ea typeface="ＭＳ Ｐゴシック" panose="020B0600070205080204" pitchFamily="50" charset="-128"/>
              </a:rPr>
              <a:t>都道府県医療審議会の意見を聴いて、</a:t>
            </a:r>
            <a:r>
              <a:rPr lang="ja-JP" altLang="en-US" sz="1200" b="1" u="sng" dirty="0">
                <a:solidFill>
                  <a:srgbClr val="FF0000"/>
                </a:solidFill>
                <a:latin typeface="ＭＳ Ｐゴシック" panose="020B0600070205080204" pitchFamily="50" charset="-128"/>
                <a:ea typeface="ＭＳ Ｐゴシック" panose="020B0600070205080204" pitchFamily="50" charset="-128"/>
              </a:rPr>
              <a:t>不足する医療機能に係る医療を提供することを指示（公的医療機関等）又は要請（民間医療機関）</a:t>
            </a:r>
          </a:p>
        </p:txBody>
      </p:sp>
      <p:sp>
        <p:nvSpPr>
          <p:cNvPr id="22" name="テキスト ボックス 21"/>
          <p:cNvSpPr txBox="1"/>
          <p:nvPr/>
        </p:nvSpPr>
        <p:spPr>
          <a:xfrm>
            <a:off x="344500" y="409999"/>
            <a:ext cx="2844802" cy="296772"/>
          </a:xfrm>
          <a:prstGeom prst="rect">
            <a:avLst/>
          </a:prstGeom>
          <a:noFill/>
        </p:spPr>
        <p:txBody>
          <a:bodyPr wrap="none" lIns="95782" tIns="47891" rIns="95782" bIns="47891" rtlCol="0">
            <a:spAutoFit/>
          </a:bodyPr>
          <a:lstStyle/>
          <a:p>
            <a:r>
              <a:rPr lang="en-US" altLang="ja-JP" sz="1300" b="1" dirty="0">
                <a:solidFill>
                  <a:prstClr val="black"/>
                </a:solidFill>
                <a:latin typeface="ＭＳ Ｐゴシック" panose="020B0600070205080204" pitchFamily="50" charset="-128"/>
                <a:ea typeface="ＭＳ Ｐゴシック" panose="020B0600070205080204" pitchFamily="50" charset="-128"/>
              </a:rPr>
              <a:t>【</a:t>
            </a:r>
            <a:r>
              <a:rPr lang="ja-JP" altLang="en-US" sz="1300" b="1" dirty="0">
                <a:solidFill>
                  <a:prstClr val="black"/>
                </a:solidFill>
                <a:latin typeface="ＭＳ Ｐゴシック" panose="020B0600070205080204" pitchFamily="50" charset="-128"/>
                <a:ea typeface="ＭＳ Ｐゴシック" panose="020B0600070205080204" pitchFamily="50" charset="-128"/>
              </a:rPr>
              <a:t>過剰な医療機能への転換の中止等</a:t>
            </a:r>
            <a:r>
              <a:rPr lang="en-US" altLang="ja-JP" sz="1300" b="1" dirty="0">
                <a:solidFill>
                  <a:prstClr val="black"/>
                </a:solidFill>
                <a:latin typeface="ＭＳ Ｐゴシック" panose="020B0600070205080204" pitchFamily="50" charset="-128"/>
                <a:ea typeface="ＭＳ Ｐゴシック" panose="020B0600070205080204" pitchFamily="50" charset="-128"/>
              </a:rPr>
              <a:t>】</a:t>
            </a:r>
            <a:endParaRPr lang="ja-JP" altLang="en-US" sz="1300" b="1" dirty="0">
              <a:solidFill>
                <a:prstClr val="black"/>
              </a:solidFill>
              <a:latin typeface="ＭＳ Ｐゴシック" panose="020B0600070205080204" pitchFamily="50" charset="-128"/>
              <a:ea typeface="ＭＳ Ｐゴシック" panose="020B0600070205080204" pitchFamily="50" charset="-128"/>
            </a:endParaRPr>
          </a:p>
        </p:txBody>
      </p:sp>
      <p:sp>
        <p:nvSpPr>
          <p:cNvPr id="23" name="テキスト ボックス 22"/>
          <p:cNvSpPr txBox="1"/>
          <p:nvPr/>
        </p:nvSpPr>
        <p:spPr>
          <a:xfrm>
            <a:off x="4448945" y="409999"/>
            <a:ext cx="2998690" cy="296772"/>
          </a:xfrm>
          <a:prstGeom prst="rect">
            <a:avLst/>
          </a:prstGeom>
          <a:noFill/>
        </p:spPr>
        <p:txBody>
          <a:bodyPr wrap="none" lIns="95782" tIns="47891" rIns="95782" bIns="47891" rtlCol="0">
            <a:spAutoFit/>
          </a:bodyPr>
          <a:lstStyle/>
          <a:p>
            <a:r>
              <a:rPr lang="en-US" altLang="ja-JP" sz="1300" b="1" dirty="0">
                <a:solidFill>
                  <a:prstClr val="black"/>
                </a:solidFill>
                <a:latin typeface="ＭＳ Ｐゴシック" panose="020B0600070205080204" pitchFamily="50" charset="-128"/>
                <a:ea typeface="ＭＳ Ｐゴシック" panose="020B0600070205080204" pitchFamily="50" charset="-128"/>
              </a:rPr>
              <a:t>【</a:t>
            </a:r>
            <a:r>
              <a:rPr lang="ja-JP" altLang="en-US" sz="1300" b="1" dirty="0">
                <a:solidFill>
                  <a:prstClr val="black"/>
                </a:solidFill>
                <a:latin typeface="ＭＳ Ｐゴシック" panose="020B0600070205080204" pitchFamily="50" charset="-128"/>
                <a:ea typeface="ＭＳ Ｐゴシック" panose="020B0600070205080204" pitchFamily="50" charset="-128"/>
              </a:rPr>
              <a:t>不足する医療機能への転換等の促進</a:t>
            </a:r>
            <a:r>
              <a:rPr lang="en-US" altLang="ja-JP" sz="1300" b="1" dirty="0">
                <a:solidFill>
                  <a:prstClr val="black"/>
                </a:solidFill>
                <a:latin typeface="ＭＳ Ｐゴシック" panose="020B0600070205080204" pitchFamily="50" charset="-128"/>
                <a:ea typeface="ＭＳ Ｐゴシック" panose="020B0600070205080204" pitchFamily="50" charset="-128"/>
              </a:rPr>
              <a:t>】</a:t>
            </a:r>
            <a:endParaRPr lang="ja-JP" altLang="en-US" sz="1300" b="1" dirty="0">
              <a:solidFill>
                <a:prstClr val="black"/>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5997116" y="916088"/>
            <a:ext cx="1872208" cy="684076"/>
          </a:xfrm>
          <a:prstGeom prst="rect">
            <a:avLst/>
          </a:prstGeom>
          <a:solidFill>
            <a:schemeClr val="accent5">
              <a:lumMod val="20000"/>
              <a:lumOff val="8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300" b="1" dirty="0">
                <a:solidFill>
                  <a:prstClr val="black"/>
                </a:solidFill>
                <a:latin typeface="ＭＳ Ｐゴシック" panose="020B0600070205080204" pitchFamily="50" charset="-128"/>
                <a:ea typeface="ＭＳ Ｐゴシック" panose="020B0600070205080204" pitchFamily="50" charset="-128"/>
              </a:rPr>
              <a:t>病院の開設等の許可申請があった場合</a:t>
            </a:r>
          </a:p>
        </p:txBody>
      </p:sp>
      <p:sp>
        <p:nvSpPr>
          <p:cNvPr id="32" name="正方形/長方形 31"/>
          <p:cNvSpPr/>
          <p:nvPr/>
        </p:nvSpPr>
        <p:spPr>
          <a:xfrm>
            <a:off x="1734394" y="4778793"/>
            <a:ext cx="2629228" cy="487473"/>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50" b="1" dirty="0">
                <a:solidFill>
                  <a:prstClr val="black"/>
                </a:solidFill>
                <a:latin typeface="ＭＳ Ｐゴシック" panose="020B0600070205080204" pitchFamily="50" charset="-128"/>
                <a:ea typeface="ＭＳ Ｐゴシック" panose="020B0600070205080204" pitchFamily="50" charset="-128"/>
              </a:rPr>
              <a:t>都道府県医療審議会の意見を聴いて</a:t>
            </a:r>
            <a:r>
              <a:rPr lang="ja-JP" altLang="en-US" sz="1200" b="1" dirty="0">
                <a:solidFill>
                  <a:prstClr val="black"/>
                </a:solidFill>
                <a:latin typeface="ＭＳ Ｐゴシック" panose="020B0600070205080204" pitchFamily="50" charset="-128"/>
                <a:ea typeface="ＭＳ Ｐゴシック" panose="020B0600070205080204" pitchFamily="50" charset="-128"/>
              </a:rPr>
              <a:t>、</a:t>
            </a:r>
            <a:endParaRPr lang="en-US" altLang="ja-JP" sz="1200" b="1"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200" b="1" u="sng" dirty="0">
                <a:solidFill>
                  <a:srgbClr val="FF0000"/>
                </a:solidFill>
                <a:latin typeface="ＭＳ Ｐゴシック" panose="020B0600070205080204" pitchFamily="50" charset="-128"/>
                <a:ea typeface="ＭＳ Ｐゴシック" panose="020B0600070205080204" pitchFamily="50" charset="-128"/>
              </a:rPr>
              <a:t>当該措置を講ずべきことを勧告</a:t>
            </a:r>
          </a:p>
        </p:txBody>
      </p:sp>
      <p:sp>
        <p:nvSpPr>
          <p:cNvPr id="63" name="正方形/長方形 62"/>
          <p:cNvSpPr/>
          <p:nvPr/>
        </p:nvSpPr>
        <p:spPr>
          <a:xfrm>
            <a:off x="1734395" y="4228529"/>
            <a:ext cx="2629226" cy="387799"/>
          </a:xfrm>
          <a:prstGeom prst="rect">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100" dirty="0">
                <a:solidFill>
                  <a:prstClr val="black"/>
                </a:solidFill>
                <a:latin typeface="ＭＳ Ｐゴシック" panose="020B0600070205080204" pitchFamily="50" charset="-128"/>
                <a:ea typeface="ＭＳ Ｐゴシック" panose="020B0600070205080204" pitchFamily="50" charset="-128"/>
              </a:rPr>
              <a:t>要請を受けた者が、正当な理由がなく、</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100" dirty="0">
                <a:solidFill>
                  <a:prstClr val="black"/>
                </a:solidFill>
                <a:latin typeface="ＭＳ Ｐゴシック" panose="020B0600070205080204" pitchFamily="50" charset="-128"/>
                <a:ea typeface="ＭＳ Ｐゴシック" panose="020B0600070205080204" pitchFamily="50" charset="-128"/>
              </a:rPr>
              <a:t>当該要請に係る措置を講じていない</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65" name="正方形/長方形 64"/>
          <p:cNvSpPr/>
          <p:nvPr/>
        </p:nvSpPr>
        <p:spPr>
          <a:xfrm>
            <a:off x="128487" y="1821327"/>
            <a:ext cx="2963745" cy="598455"/>
          </a:xfrm>
          <a:prstGeom prst="rect">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200" dirty="0">
                <a:solidFill>
                  <a:prstClr val="black"/>
                </a:solidFill>
                <a:latin typeface="ＭＳ Ｐゴシック" panose="020B0600070205080204" pitchFamily="50" charset="-128"/>
                <a:ea typeface="ＭＳ Ｐゴシック" panose="020B0600070205080204" pitchFamily="50" charset="-128"/>
              </a:rPr>
              <a:t>①都道府県知事への理由書提出</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r>
              <a:rPr lang="ja-JP" altLang="en-US" sz="1200" dirty="0">
                <a:solidFill>
                  <a:prstClr val="black"/>
                </a:solidFill>
                <a:latin typeface="ＭＳ Ｐゴシック" panose="020B0600070205080204" pitchFamily="50" charset="-128"/>
                <a:ea typeface="ＭＳ Ｐゴシック" panose="020B0600070205080204" pitchFamily="50" charset="-128"/>
              </a:rPr>
              <a:t>②調整会議での協議への参加</a:t>
            </a:r>
          </a:p>
          <a:p>
            <a:r>
              <a:rPr lang="ja-JP" altLang="en-US" sz="1200" dirty="0">
                <a:solidFill>
                  <a:prstClr val="black"/>
                </a:solidFill>
                <a:latin typeface="ＭＳ Ｐゴシック" panose="020B0600070205080204" pitchFamily="50" charset="-128"/>
                <a:ea typeface="ＭＳ Ｐゴシック" panose="020B0600070205080204" pitchFamily="50" charset="-128"/>
              </a:rPr>
              <a:t>③都道府県医療審議会での理由等説明</a:t>
            </a:r>
          </a:p>
        </p:txBody>
      </p:sp>
      <p:sp>
        <p:nvSpPr>
          <p:cNvPr id="66" name="正方形/長方形 65"/>
          <p:cNvSpPr/>
          <p:nvPr/>
        </p:nvSpPr>
        <p:spPr>
          <a:xfrm>
            <a:off x="128487" y="2633838"/>
            <a:ext cx="2963745" cy="735759"/>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050" b="1" dirty="0">
                <a:solidFill>
                  <a:prstClr val="black"/>
                </a:solidFill>
                <a:latin typeface="ＭＳ Ｐゴシック" panose="020B0600070205080204" pitchFamily="50" charset="-128"/>
                <a:ea typeface="ＭＳ Ｐゴシック" panose="020B0600070205080204" pitchFamily="50" charset="-128"/>
              </a:rPr>
              <a:t>理由等がやむを得ないものと認められない場合、都道府県医療審議会の意見を聴いて、</a:t>
            </a:r>
            <a:endParaRPr lang="en-US" altLang="ja-JP" sz="1050" b="1" dirty="0">
              <a:solidFill>
                <a:prstClr val="black"/>
              </a:solidFill>
              <a:latin typeface="ＭＳ Ｐゴシック" panose="020B0600070205080204" pitchFamily="50" charset="-128"/>
              <a:ea typeface="ＭＳ Ｐゴシック" panose="020B0600070205080204" pitchFamily="50" charset="-128"/>
            </a:endParaRPr>
          </a:p>
          <a:p>
            <a:r>
              <a:rPr lang="ja-JP" altLang="en-US" sz="1200" b="1" u="sng" dirty="0">
                <a:solidFill>
                  <a:srgbClr val="FF0000"/>
                </a:solidFill>
                <a:latin typeface="ＭＳ Ｐゴシック" panose="020B0600070205080204" pitchFamily="50" charset="-128"/>
                <a:ea typeface="ＭＳ Ｐゴシック" panose="020B0600070205080204" pitchFamily="50" charset="-128"/>
              </a:rPr>
              <a:t>病床機能を変更しないことを命令（公的医療機関等）又は要請（民間医療機関）</a:t>
            </a:r>
          </a:p>
        </p:txBody>
      </p:sp>
      <p:sp>
        <p:nvSpPr>
          <p:cNvPr id="51" name="正方形/長方形 50"/>
          <p:cNvSpPr/>
          <p:nvPr/>
        </p:nvSpPr>
        <p:spPr>
          <a:xfrm>
            <a:off x="2397145" y="1760929"/>
            <a:ext cx="769920" cy="3627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応答の</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努力義務</a:t>
            </a:r>
          </a:p>
        </p:txBody>
      </p:sp>
      <p:sp>
        <p:nvSpPr>
          <p:cNvPr id="47" name="正方形/長方形 46"/>
          <p:cNvSpPr/>
          <p:nvPr/>
        </p:nvSpPr>
        <p:spPr>
          <a:xfrm>
            <a:off x="8196280" y="1131988"/>
            <a:ext cx="1632683" cy="684076"/>
          </a:xfrm>
          <a:prstGeom prst="rect">
            <a:avLst/>
          </a:prstGeom>
          <a:solidFill>
            <a:schemeClr val="accent5">
              <a:lumMod val="20000"/>
              <a:lumOff val="8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300" b="1" dirty="0">
                <a:solidFill>
                  <a:prstClr val="black"/>
                </a:solidFill>
                <a:latin typeface="ＭＳ Ｐゴシック" panose="020B0600070205080204" pitchFamily="50" charset="-128"/>
                <a:ea typeface="ＭＳ Ｐゴシック" panose="020B0600070205080204" pitchFamily="50" charset="-128"/>
              </a:rPr>
              <a:t>病床を稼働していないとき</a:t>
            </a:r>
          </a:p>
        </p:txBody>
      </p:sp>
      <p:sp>
        <p:nvSpPr>
          <p:cNvPr id="29" name="正方形/長方形 28"/>
          <p:cNvSpPr/>
          <p:nvPr/>
        </p:nvSpPr>
        <p:spPr>
          <a:xfrm>
            <a:off x="5997116" y="1922086"/>
            <a:ext cx="1872208" cy="599355"/>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200" b="1" u="sng" dirty="0">
                <a:solidFill>
                  <a:srgbClr val="FF0000"/>
                </a:solidFill>
                <a:latin typeface="ＭＳ Ｐゴシック" panose="020B0600070205080204" pitchFamily="50" charset="-128"/>
                <a:ea typeface="ＭＳ Ｐゴシック" panose="020B0600070205080204" pitchFamily="50" charset="-128"/>
              </a:rPr>
              <a:t>不足する医療機能に係る医療を提供する旨の条件を開設等許可に付与</a:t>
            </a:r>
          </a:p>
        </p:txBody>
      </p:sp>
      <p:sp>
        <p:nvSpPr>
          <p:cNvPr id="72" name="正方形/長方形 71"/>
          <p:cNvSpPr/>
          <p:nvPr/>
        </p:nvSpPr>
        <p:spPr>
          <a:xfrm>
            <a:off x="5817102" y="4223093"/>
            <a:ext cx="2232250" cy="396732"/>
          </a:xfrm>
          <a:prstGeom prst="rect">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200" dirty="0">
                <a:solidFill>
                  <a:prstClr val="black"/>
                </a:solidFill>
                <a:latin typeface="ＭＳ Ｐゴシック" panose="020B0600070205080204" pitchFamily="50" charset="-128"/>
                <a:ea typeface="ＭＳ Ｐゴシック" panose="020B0600070205080204" pitchFamily="50" charset="-128"/>
              </a:rPr>
              <a:t>正当な理由がなく、当該勧告に</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200" dirty="0">
                <a:solidFill>
                  <a:prstClr val="black"/>
                </a:solidFill>
                <a:latin typeface="ＭＳ Ｐゴシック" panose="020B0600070205080204" pitchFamily="50" charset="-128"/>
                <a:ea typeface="ＭＳ Ｐゴシック" panose="020B0600070205080204" pitchFamily="50" charset="-128"/>
              </a:rPr>
              <a:t>係る措置を講じていない</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74" name="正方形/長方形 73"/>
          <p:cNvSpPr/>
          <p:nvPr/>
        </p:nvSpPr>
        <p:spPr>
          <a:xfrm>
            <a:off x="5817102" y="4779021"/>
            <a:ext cx="2232250" cy="551196"/>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050" b="1" dirty="0">
                <a:solidFill>
                  <a:prstClr val="black"/>
                </a:solidFill>
                <a:latin typeface="ＭＳ Ｐゴシック" panose="020B0600070205080204" pitchFamily="50" charset="-128"/>
                <a:ea typeface="ＭＳ Ｐゴシック" panose="020B0600070205080204" pitchFamily="50" charset="-128"/>
              </a:rPr>
              <a:t>都道府県医療審議会の意見を聴いて、</a:t>
            </a:r>
            <a:r>
              <a:rPr lang="ja-JP" altLang="en-US" sz="1200" b="1" u="sng" dirty="0">
                <a:solidFill>
                  <a:srgbClr val="FF0000"/>
                </a:solidFill>
                <a:latin typeface="ＭＳ Ｐゴシック" panose="020B0600070205080204" pitchFamily="50" charset="-128"/>
                <a:ea typeface="ＭＳ Ｐゴシック" panose="020B0600070205080204" pitchFamily="50" charset="-128"/>
              </a:rPr>
              <a:t>期限を定めて、当該勧告に係る措置をとるべきことを命令</a:t>
            </a:r>
          </a:p>
        </p:txBody>
      </p:sp>
      <p:sp>
        <p:nvSpPr>
          <p:cNvPr id="49" name="正方形/長方形 48"/>
          <p:cNvSpPr/>
          <p:nvPr/>
        </p:nvSpPr>
        <p:spPr>
          <a:xfrm>
            <a:off x="6100692" y="2906286"/>
            <a:ext cx="1673096" cy="380319"/>
          </a:xfrm>
          <a:prstGeom prst="rect">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200" dirty="0">
                <a:solidFill>
                  <a:prstClr val="black"/>
                </a:solidFill>
                <a:latin typeface="ＭＳ Ｐゴシック" panose="020B0600070205080204" pitchFamily="50" charset="-128"/>
                <a:ea typeface="ＭＳ Ｐゴシック" panose="020B0600070205080204" pitchFamily="50" charset="-128"/>
              </a:rPr>
              <a:t>正当な理由がなく、</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200" dirty="0">
                <a:solidFill>
                  <a:prstClr val="black"/>
                </a:solidFill>
                <a:latin typeface="ＭＳ Ｐゴシック" panose="020B0600070205080204" pitchFamily="50" charset="-128"/>
                <a:ea typeface="ＭＳ Ｐゴシック" panose="020B0600070205080204" pitchFamily="50" charset="-128"/>
              </a:rPr>
              <a:t>条件に従わない</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50" name="正方形/長方形 49"/>
          <p:cNvSpPr/>
          <p:nvPr/>
        </p:nvSpPr>
        <p:spPr>
          <a:xfrm>
            <a:off x="5997117" y="3439045"/>
            <a:ext cx="1872208" cy="619597"/>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50" b="1" dirty="0">
                <a:solidFill>
                  <a:prstClr val="black"/>
                </a:solidFill>
                <a:latin typeface="ＭＳ Ｐゴシック" panose="020B0600070205080204" pitchFamily="50" charset="-128"/>
                <a:ea typeface="ＭＳ Ｐゴシック" panose="020B0600070205080204" pitchFamily="50" charset="-128"/>
              </a:rPr>
              <a:t>都道府県医療審議会の意見を聴いて、</a:t>
            </a:r>
            <a:r>
              <a:rPr lang="ja-JP" altLang="en-US" sz="1200" b="1" u="sng" dirty="0">
                <a:solidFill>
                  <a:srgbClr val="FF0000"/>
                </a:solidFill>
                <a:latin typeface="ＭＳ Ｐゴシック" panose="020B0600070205080204" pitchFamily="50" charset="-128"/>
                <a:ea typeface="ＭＳ Ｐゴシック" panose="020B0600070205080204" pitchFamily="50" charset="-128"/>
              </a:rPr>
              <a:t>期限を定めて条件に従うべきことを勧告</a:t>
            </a:r>
          </a:p>
        </p:txBody>
      </p:sp>
      <p:sp>
        <p:nvSpPr>
          <p:cNvPr id="48" name="正方形/長方形 47"/>
          <p:cNvSpPr/>
          <p:nvPr/>
        </p:nvSpPr>
        <p:spPr>
          <a:xfrm>
            <a:off x="8196281" y="2157243"/>
            <a:ext cx="1631119" cy="1060373"/>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050" b="1" dirty="0">
                <a:solidFill>
                  <a:prstClr val="black"/>
                </a:solidFill>
                <a:latin typeface="ＭＳ Ｐゴシック" panose="020B0600070205080204" pitchFamily="50" charset="-128"/>
                <a:ea typeface="ＭＳ Ｐゴシック" panose="020B0600070205080204" pitchFamily="50" charset="-128"/>
              </a:rPr>
              <a:t>都道府県審議会の意見を聴いて、</a:t>
            </a:r>
            <a:r>
              <a:rPr lang="ja-JP" altLang="en-US" sz="1200" b="1" u="sng" dirty="0">
                <a:solidFill>
                  <a:srgbClr val="FF0000"/>
                </a:solidFill>
                <a:latin typeface="ＭＳ Ｐゴシック" panose="020B0600070205080204" pitchFamily="50" charset="-128"/>
                <a:ea typeface="ＭＳ Ｐゴシック" panose="020B0600070205080204" pitchFamily="50" charset="-128"/>
              </a:rPr>
              <a:t>当該病床の削減を命令（公的医療機関等）又は要請（民間医療機関）</a:t>
            </a:r>
          </a:p>
        </p:txBody>
      </p:sp>
      <p:sp>
        <p:nvSpPr>
          <p:cNvPr id="67" name="テキスト ボックス 66"/>
          <p:cNvSpPr txBox="1"/>
          <p:nvPr/>
        </p:nvSpPr>
        <p:spPr>
          <a:xfrm>
            <a:off x="8265389" y="409999"/>
            <a:ext cx="1693845" cy="296772"/>
          </a:xfrm>
          <a:prstGeom prst="rect">
            <a:avLst/>
          </a:prstGeom>
          <a:noFill/>
        </p:spPr>
        <p:txBody>
          <a:bodyPr wrap="none" lIns="95782" tIns="47891" rIns="95782" bIns="47891" rtlCol="0">
            <a:spAutoFit/>
          </a:bodyPr>
          <a:lstStyle/>
          <a:p>
            <a:r>
              <a:rPr lang="en-US" altLang="ja-JP" sz="1300" b="1" dirty="0">
                <a:solidFill>
                  <a:prstClr val="black"/>
                </a:solidFill>
                <a:latin typeface="ＭＳ Ｐゴシック" panose="020B0600070205080204" pitchFamily="50" charset="-128"/>
                <a:ea typeface="ＭＳ Ｐゴシック" panose="020B0600070205080204" pitchFamily="50" charset="-128"/>
              </a:rPr>
              <a:t>【</a:t>
            </a:r>
            <a:r>
              <a:rPr lang="ja-JP" altLang="en-US" sz="1300" b="1" dirty="0">
                <a:solidFill>
                  <a:prstClr val="black"/>
                </a:solidFill>
                <a:latin typeface="ＭＳ Ｐゴシック" panose="020B0600070205080204" pitchFamily="50" charset="-128"/>
                <a:ea typeface="ＭＳ Ｐゴシック" panose="020B0600070205080204" pitchFamily="50" charset="-128"/>
              </a:rPr>
              <a:t>非稼働病床の削減</a:t>
            </a:r>
            <a:r>
              <a:rPr lang="en-US" altLang="ja-JP" sz="1300" b="1" dirty="0">
                <a:solidFill>
                  <a:prstClr val="black"/>
                </a:solidFill>
                <a:latin typeface="ＭＳ Ｐゴシック" panose="020B0600070205080204" pitchFamily="50" charset="-128"/>
                <a:ea typeface="ＭＳ Ｐゴシック" panose="020B0600070205080204" pitchFamily="50" charset="-128"/>
              </a:rPr>
              <a:t>】</a:t>
            </a:r>
            <a:endParaRPr lang="ja-JP" altLang="en-US" sz="1300" b="1" dirty="0">
              <a:solidFill>
                <a:prstClr val="black"/>
              </a:solidFill>
              <a:latin typeface="ＭＳ Ｐゴシック" panose="020B0600070205080204" pitchFamily="50" charset="-128"/>
              <a:ea typeface="ＭＳ Ｐゴシック" panose="020B0600070205080204" pitchFamily="50" charset="-128"/>
            </a:endParaRPr>
          </a:p>
        </p:txBody>
      </p:sp>
      <p:cxnSp>
        <p:nvCxnSpPr>
          <p:cNvPr id="71" name="直線矢印コネクタ 70"/>
          <p:cNvCxnSpPr>
            <a:stCxn id="18" idx="2"/>
          </p:cNvCxnSpPr>
          <p:nvPr/>
        </p:nvCxnSpPr>
        <p:spPr>
          <a:xfrm flipH="1">
            <a:off x="4472779" y="3369560"/>
            <a:ext cx="1" cy="218248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2182288" y="3594670"/>
            <a:ext cx="1733440" cy="3627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要請の場合</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（民間医療機関）</a:t>
            </a:r>
          </a:p>
        </p:txBody>
      </p:sp>
      <p:sp>
        <p:nvSpPr>
          <p:cNvPr id="76" name="正方形/長方形 75"/>
          <p:cNvSpPr/>
          <p:nvPr/>
        </p:nvSpPr>
        <p:spPr>
          <a:xfrm>
            <a:off x="419100" y="3698810"/>
            <a:ext cx="1257300" cy="3627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命令の場合</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（公的医療機関等）</a:t>
            </a:r>
          </a:p>
        </p:txBody>
      </p:sp>
      <p:sp>
        <p:nvSpPr>
          <p:cNvPr id="79" name="正方形/長方形 78"/>
          <p:cNvSpPr/>
          <p:nvPr/>
        </p:nvSpPr>
        <p:spPr>
          <a:xfrm>
            <a:off x="4460884" y="3695868"/>
            <a:ext cx="1231267" cy="3627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指示の場合</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（公的医療機関等）</a:t>
            </a:r>
          </a:p>
        </p:txBody>
      </p:sp>
      <p:sp>
        <p:nvSpPr>
          <p:cNvPr id="108" name="正方形/長方形 107"/>
          <p:cNvSpPr/>
          <p:nvPr/>
        </p:nvSpPr>
        <p:spPr>
          <a:xfrm>
            <a:off x="80839" y="681733"/>
            <a:ext cx="1238250" cy="235896"/>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医療法第</a:t>
            </a:r>
            <a:r>
              <a:rPr lang="en-US" altLang="ja-JP" sz="1000" dirty="0">
                <a:solidFill>
                  <a:prstClr val="black"/>
                </a:solidFill>
                <a:latin typeface="ＭＳ Ｐゴシック" panose="020B0600070205080204" pitchFamily="50" charset="-128"/>
                <a:ea typeface="ＭＳ Ｐゴシック" panose="020B0600070205080204" pitchFamily="50" charset="-128"/>
              </a:rPr>
              <a:t>30</a:t>
            </a:r>
            <a:r>
              <a:rPr lang="ja-JP" altLang="en-US" sz="1000" dirty="0">
                <a:solidFill>
                  <a:prstClr val="black"/>
                </a:solidFill>
                <a:latin typeface="ＭＳ Ｐゴシック" panose="020B0600070205080204" pitchFamily="50" charset="-128"/>
                <a:ea typeface="ＭＳ Ｐゴシック" panose="020B0600070205080204" pitchFamily="50" charset="-128"/>
              </a:rPr>
              <a:t>条の</a:t>
            </a:r>
            <a:r>
              <a:rPr lang="en-US" altLang="ja-JP" sz="1000" dirty="0">
                <a:solidFill>
                  <a:prstClr val="black"/>
                </a:solidFill>
                <a:latin typeface="ＭＳ Ｐゴシック" panose="020B0600070205080204" pitchFamily="50" charset="-128"/>
                <a:ea typeface="ＭＳ Ｐゴシック" panose="020B0600070205080204" pitchFamily="50" charset="-128"/>
              </a:rPr>
              <a:t>15</a:t>
            </a:r>
            <a:endParaRPr lang="ja-JP" altLang="en-US"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109" name="正方形/長方形 108"/>
          <p:cNvSpPr/>
          <p:nvPr/>
        </p:nvSpPr>
        <p:spPr>
          <a:xfrm>
            <a:off x="3205757" y="681733"/>
            <a:ext cx="1238250" cy="235896"/>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医療法第</a:t>
            </a:r>
            <a:r>
              <a:rPr lang="en-US" altLang="ja-JP" sz="1000" dirty="0">
                <a:solidFill>
                  <a:prstClr val="black"/>
                </a:solidFill>
                <a:latin typeface="ＭＳ Ｐゴシック" panose="020B0600070205080204" pitchFamily="50" charset="-128"/>
                <a:ea typeface="ＭＳ Ｐゴシック" panose="020B0600070205080204" pitchFamily="50" charset="-128"/>
              </a:rPr>
              <a:t>30</a:t>
            </a:r>
            <a:r>
              <a:rPr lang="ja-JP" altLang="en-US" sz="1000" dirty="0">
                <a:solidFill>
                  <a:prstClr val="black"/>
                </a:solidFill>
                <a:latin typeface="ＭＳ Ｐゴシック" panose="020B0600070205080204" pitchFamily="50" charset="-128"/>
                <a:ea typeface="ＭＳ Ｐゴシック" panose="020B0600070205080204" pitchFamily="50" charset="-128"/>
              </a:rPr>
              <a:t>条の</a:t>
            </a:r>
            <a:r>
              <a:rPr lang="en-US" altLang="ja-JP" sz="1000" dirty="0">
                <a:solidFill>
                  <a:prstClr val="black"/>
                </a:solidFill>
                <a:latin typeface="ＭＳ Ｐゴシック" panose="020B0600070205080204" pitchFamily="50" charset="-128"/>
                <a:ea typeface="ＭＳ Ｐゴシック" panose="020B0600070205080204" pitchFamily="50" charset="-128"/>
              </a:rPr>
              <a:t>16</a:t>
            </a:r>
            <a:endParaRPr lang="ja-JP" altLang="en-US"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110" name="正方形/長方形 109"/>
          <p:cNvSpPr/>
          <p:nvPr/>
        </p:nvSpPr>
        <p:spPr>
          <a:xfrm>
            <a:off x="5949501" y="681733"/>
            <a:ext cx="1346659" cy="235896"/>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医療法第７条第５項</a:t>
            </a:r>
          </a:p>
        </p:txBody>
      </p:sp>
      <p:sp>
        <p:nvSpPr>
          <p:cNvPr id="112" name="正方形/長方形 111"/>
          <p:cNvSpPr/>
          <p:nvPr/>
        </p:nvSpPr>
        <p:spPr>
          <a:xfrm>
            <a:off x="5758993" y="2672264"/>
            <a:ext cx="1346659" cy="235896"/>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医療法第</a:t>
            </a:r>
            <a:r>
              <a:rPr lang="en-US" altLang="ja-JP" sz="1000" dirty="0">
                <a:solidFill>
                  <a:prstClr val="black"/>
                </a:solidFill>
                <a:latin typeface="ＭＳ Ｐゴシック" panose="020B0600070205080204" pitchFamily="50" charset="-128"/>
                <a:ea typeface="ＭＳ Ｐゴシック" panose="020B0600070205080204" pitchFamily="50" charset="-128"/>
              </a:rPr>
              <a:t>27</a:t>
            </a:r>
            <a:r>
              <a:rPr lang="ja-JP" altLang="en-US" sz="1000" dirty="0">
                <a:solidFill>
                  <a:prstClr val="black"/>
                </a:solidFill>
                <a:latin typeface="ＭＳ Ｐゴシック" panose="020B0600070205080204" pitchFamily="50" charset="-128"/>
                <a:ea typeface="ＭＳ Ｐゴシック" panose="020B0600070205080204" pitchFamily="50" charset="-128"/>
              </a:rPr>
              <a:t>条の２</a:t>
            </a:r>
          </a:p>
        </p:txBody>
      </p:sp>
      <p:sp>
        <p:nvSpPr>
          <p:cNvPr id="5" name="テキスト ボックス 4"/>
          <p:cNvSpPr txBox="1"/>
          <p:nvPr/>
        </p:nvSpPr>
        <p:spPr>
          <a:xfrm>
            <a:off x="8171868" y="6401929"/>
            <a:ext cx="1605681" cy="342939"/>
          </a:xfrm>
          <a:prstGeom prst="rect">
            <a:avLst/>
          </a:prstGeom>
          <a:solidFill>
            <a:schemeClr val="bg1"/>
          </a:solidFill>
          <a:ln>
            <a:solidFill>
              <a:schemeClr val="tx1"/>
            </a:solidFill>
          </a:ln>
        </p:spPr>
        <p:txBody>
          <a:bodyPr wrap="none" lIns="95782" tIns="47891" rIns="95782" bIns="47891" rtlCol="0">
            <a:spAutoFit/>
          </a:bodyPr>
          <a:lstStyle/>
          <a:p>
            <a:r>
              <a:rPr lang="en-US" altLang="ja-JP" sz="800" dirty="0">
                <a:solidFill>
                  <a:prstClr val="black"/>
                </a:solidFill>
                <a:latin typeface="ＭＳ Ｐゴシック" panose="020B0600070205080204" pitchFamily="50" charset="-128"/>
                <a:ea typeface="ＭＳ Ｐゴシック" panose="020B0600070205080204" pitchFamily="50" charset="-128"/>
              </a:rPr>
              <a:t>※</a:t>
            </a:r>
            <a:r>
              <a:rPr lang="ja-JP" altLang="en-US" sz="800" dirty="0">
                <a:solidFill>
                  <a:prstClr val="black"/>
                </a:solidFill>
                <a:latin typeface="ＭＳ Ｐゴシック" panose="020B0600070205080204" pitchFamily="50" charset="-128"/>
                <a:ea typeface="ＭＳ Ｐゴシック" panose="020B0600070205080204" pitchFamily="50" charset="-128"/>
              </a:rPr>
              <a:t>特定機能病院の承認取消しは</a:t>
            </a:r>
            <a:endParaRPr lang="en-US" altLang="ja-JP" sz="800" dirty="0">
              <a:solidFill>
                <a:prstClr val="black"/>
              </a:solidFill>
              <a:latin typeface="ＭＳ Ｐゴシック" panose="020B0600070205080204" pitchFamily="50" charset="-128"/>
              <a:ea typeface="ＭＳ Ｐゴシック" panose="020B0600070205080204" pitchFamily="50" charset="-128"/>
            </a:endParaRPr>
          </a:p>
          <a:p>
            <a:r>
              <a:rPr lang="ja-JP" altLang="en-US" sz="800" dirty="0">
                <a:solidFill>
                  <a:prstClr val="black"/>
                </a:solidFill>
                <a:latin typeface="ＭＳ Ｐゴシック" panose="020B0600070205080204" pitchFamily="50" charset="-128"/>
                <a:ea typeface="ＭＳ Ｐゴシック" panose="020B0600070205080204" pitchFamily="50" charset="-128"/>
              </a:rPr>
              <a:t>　  厚生労働大臣が行う</a:t>
            </a:r>
            <a:endParaRPr lang="en-US" altLang="ja-JP" sz="800" dirty="0">
              <a:solidFill>
                <a:prstClr val="black"/>
              </a:solidFill>
              <a:latin typeface="ＭＳ Ｐゴシック" panose="020B0600070205080204" pitchFamily="50" charset="-128"/>
              <a:ea typeface="ＭＳ Ｐゴシック" panose="020B0600070205080204" pitchFamily="50" charset="-128"/>
            </a:endParaRPr>
          </a:p>
        </p:txBody>
      </p:sp>
      <p:sp>
        <p:nvSpPr>
          <p:cNvPr id="118" name="正方形/長方形 117"/>
          <p:cNvSpPr/>
          <p:nvPr/>
        </p:nvSpPr>
        <p:spPr>
          <a:xfrm>
            <a:off x="1691283" y="4004025"/>
            <a:ext cx="1238250" cy="235896"/>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医療法第</a:t>
            </a:r>
            <a:r>
              <a:rPr lang="en-US" altLang="ja-JP" sz="1000" dirty="0">
                <a:solidFill>
                  <a:prstClr val="black"/>
                </a:solidFill>
                <a:latin typeface="ＭＳ Ｐゴシック" panose="020B0600070205080204" pitchFamily="50" charset="-128"/>
                <a:ea typeface="ＭＳ Ｐゴシック" panose="020B0600070205080204" pitchFamily="50" charset="-128"/>
              </a:rPr>
              <a:t>30</a:t>
            </a:r>
            <a:r>
              <a:rPr lang="ja-JP" altLang="en-US" sz="1000" dirty="0">
                <a:solidFill>
                  <a:prstClr val="black"/>
                </a:solidFill>
                <a:latin typeface="ＭＳ Ｐゴシック" panose="020B0600070205080204" pitchFamily="50" charset="-128"/>
                <a:ea typeface="ＭＳ Ｐゴシック" panose="020B0600070205080204" pitchFamily="50" charset="-128"/>
              </a:rPr>
              <a:t>条の</a:t>
            </a:r>
            <a:r>
              <a:rPr lang="en-US" altLang="ja-JP" sz="1000" dirty="0">
                <a:solidFill>
                  <a:prstClr val="black"/>
                </a:solidFill>
                <a:latin typeface="ＭＳ Ｐゴシック" panose="020B0600070205080204" pitchFamily="50" charset="-128"/>
                <a:ea typeface="ＭＳ Ｐゴシック" panose="020B0600070205080204" pitchFamily="50" charset="-128"/>
              </a:rPr>
              <a:t>17</a:t>
            </a:r>
            <a:endParaRPr lang="ja-JP" altLang="en-US"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121" name="正方形/長方形 120"/>
          <p:cNvSpPr/>
          <p:nvPr/>
        </p:nvSpPr>
        <p:spPr>
          <a:xfrm>
            <a:off x="8519183" y="3429574"/>
            <a:ext cx="1315867" cy="3627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要請の場合</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（民間医療機関）</a:t>
            </a:r>
          </a:p>
        </p:txBody>
      </p:sp>
      <p:sp>
        <p:nvSpPr>
          <p:cNvPr id="122" name="正方形/長方形 121"/>
          <p:cNvSpPr/>
          <p:nvPr/>
        </p:nvSpPr>
        <p:spPr>
          <a:xfrm>
            <a:off x="8519168" y="3877906"/>
            <a:ext cx="1309786" cy="626105"/>
          </a:xfrm>
          <a:prstGeom prst="rect">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要請を受けた者が、正当な理由がなく、当該要請に係る措置を講じていない</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123" name="正方形/長方形 122"/>
          <p:cNvSpPr/>
          <p:nvPr/>
        </p:nvSpPr>
        <p:spPr>
          <a:xfrm>
            <a:off x="8519176" y="4636142"/>
            <a:ext cx="1309785" cy="771629"/>
          </a:xfrm>
          <a:prstGeom prst="rect">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b="1" dirty="0">
                <a:solidFill>
                  <a:prstClr val="black"/>
                </a:solidFill>
                <a:latin typeface="ＭＳ Ｐゴシック" panose="020B0600070205080204" pitchFamily="50" charset="-128"/>
                <a:ea typeface="ＭＳ Ｐゴシック" panose="020B0600070205080204" pitchFamily="50" charset="-128"/>
              </a:rPr>
              <a:t>都道府県医療審議会の意見を聴いて</a:t>
            </a:r>
            <a:r>
              <a:rPr lang="ja-JP" altLang="en-US" sz="1100" b="1" dirty="0">
                <a:solidFill>
                  <a:prstClr val="black"/>
                </a:solidFill>
                <a:latin typeface="ＭＳ Ｐゴシック" panose="020B0600070205080204" pitchFamily="50" charset="-128"/>
                <a:ea typeface="ＭＳ Ｐゴシック" panose="020B0600070205080204" pitchFamily="50" charset="-128"/>
              </a:rPr>
              <a:t>、</a:t>
            </a:r>
            <a:endParaRPr lang="en-US" altLang="ja-JP" sz="1100" b="1"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100" b="1" u="sng" dirty="0">
                <a:solidFill>
                  <a:srgbClr val="FF0000"/>
                </a:solidFill>
                <a:latin typeface="ＭＳ Ｐゴシック" panose="020B0600070205080204" pitchFamily="50" charset="-128"/>
                <a:ea typeface="ＭＳ Ｐゴシック" panose="020B0600070205080204" pitchFamily="50" charset="-128"/>
              </a:rPr>
              <a:t>当該措置を講ず</a:t>
            </a:r>
            <a:endParaRPr lang="en-US" altLang="ja-JP" sz="1100" b="1" u="sng"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100" b="1" u="sng" dirty="0" err="1">
                <a:solidFill>
                  <a:srgbClr val="FF0000"/>
                </a:solidFill>
                <a:latin typeface="ＭＳ Ｐゴシック" panose="020B0600070205080204" pitchFamily="50" charset="-128"/>
                <a:ea typeface="ＭＳ Ｐゴシック" panose="020B0600070205080204" pitchFamily="50" charset="-128"/>
              </a:rPr>
              <a:t>べき</a:t>
            </a:r>
            <a:r>
              <a:rPr lang="ja-JP" altLang="en-US" sz="1100" b="1" u="sng" dirty="0">
                <a:solidFill>
                  <a:srgbClr val="FF0000"/>
                </a:solidFill>
                <a:latin typeface="ＭＳ Ｐゴシック" panose="020B0600070205080204" pitchFamily="50" charset="-128"/>
                <a:ea typeface="ＭＳ Ｐゴシック" panose="020B0600070205080204" pitchFamily="50" charset="-128"/>
              </a:rPr>
              <a:t>ことを勧告</a:t>
            </a:r>
          </a:p>
        </p:txBody>
      </p:sp>
      <p:sp>
        <p:nvSpPr>
          <p:cNvPr id="70" name="正方形/長方形 69"/>
          <p:cNvSpPr/>
          <p:nvPr/>
        </p:nvSpPr>
        <p:spPr>
          <a:xfrm>
            <a:off x="128479" y="5590627"/>
            <a:ext cx="9700481" cy="232980"/>
          </a:xfrm>
          <a:prstGeom prst="rect">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300" dirty="0">
                <a:solidFill>
                  <a:prstClr val="black"/>
                </a:solidFill>
                <a:latin typeface="ＭＳ Ｐゴシック" panose="020B0600070205080204" pitchFamily="50" charset="-128"/>
                <a:ea typeface="ＭＳ Ｐゴシック" panose="020B0600070205080204" pitchFamily="50" charset="-128"/>
              </a:rPr>
              <a:t>命令・指示・勧告に従わない</a:t>
            </a:r>
            <a:endParaRPr lang="en-US" altLang="ja-JP" sz="1300" dirty="0">
              <a:solidFill>
                <a:prstClr val="black"/>
              </a:solidFill>
              <a:latin typeface="ＭＳ Ｐゴシック" panose="020B0600070205080204" pitchFamily="50" charset="-128"/>
              <a:ea typeface="ＭＳ Ｐゴシック" panose="020B0600070205080204" pitchFamily="50" charset="-128"/>
            </a:endParaRPr>
          </a:p>
        </p:txBody>
      </p:sp>
      <p:sp>
        <p:nvSpPr>
          <p:cNvPr id="105" name="正方形/長方形 104"/>
          <p:cNvSpPr/>
          <p:nvPr/>
        </p:nvSpPr>
        <p:spPr>
          <a:xfrm>
            <a:off x="19058" y="6060040"/>
            <a:ext cx="1238250" cy="235896"/>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医療法第</a:t>
            </a:r>
            <a:r>
              <a:rPr lang="en-US" altLang="ja-JP" sz="1000" dirty="0">
                <a:solidFill>
                  <a:prstClr val="black"/>
                </a:solidFill>
                <a:latin typeface="ＭＳ Ｐゴシック" panose="020B0600070205080204" pitchFamily="50" charset="-128"/>
                <a:ea typeface="ＭＳ Ｐゴシック" panose="020B0600070205080204" pitchFamily="50" charset="-128"/>
              </a:rPr>
              <a:t>30</a:t>
            </a:r>
            <a:r>
              <a:rPr lang="ja-JP" altLang="en-US" sz="1000" dirty="0">
                <a:solidFill>
                  <a:prstClr val="black"/>
                </a:solidFill>
                <a:latin typeface="ＭＳ Ｐゴシック" panose="020B0600070205080204" pitchFamily="50" charset="-128"/>
                <a:ea typeface="ＭＳ Ｐゴシック" panose="020B0600070205080204" pitchFamily="50" charset="-128"/>
              </a:rPr>
              <a:t>条の</a:t>
            </a:r>
            <a:r>
              <a:rPr lang="en-US" altLang="ja-JP" sz="1000" dirty="0">
                <a:solidFill>
                  <a:prstClr val="black"/>
                </a:solidFill>
                <a:latin typeface="ＭＳ Ｐゴシック" panose="020B0600070205080204" pitchFamily="50" charset="-128"/>
                <a:ea typeface="ＭＳ Ｐゴシック" panose="020B0600070205080204" pitchFamily="50" charset="-128"/>
              </a:rPr>
              <a:t>18</a:t>
            </a:r>
            <a:endParaRPr lang="ja-JP" altLang="en-US"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106" name="正方形/長方形 105"/>
          <p:cNvSpPr/>
          <p:nvPr/>
        </p:nvSpPr>
        <p:spPr>
          <a:xfrm>
            <a:off x="8140701" y="917629"/>
            <a:ext cx="1636836" cy="214359"/>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000" dirty="0">
                <a:solidFill>
                  <a:prstClr val="black"/>
                </a:solidFill>
                <a:latin typeface="ＭＳ Ｐゴシック" panose="020B0600070205080204" pitchFamily="50" charset="-128"/>
                <a:ea typeface="ＭＳ Ｐゴシック" panose="020B0600070205080204" pitchFamily="50" charset="-128"/>
              </a:rPr>
              <a:t>  医療法第</a:t>
            </a:r>
            <a:r>
              <a:rPr lang="en-US" altLang="ja-JP" sz="1000" dirty="0">
                <a:solidFill>
                  <a:prstClr val="black"/>
                </a:solidFill>
                <a:latin typeface="ＭＳ Ｐゴシック" panose="020B0600070205080204" pitchFamily="50" charset="-128"/>
                <a:ea typeface="ＭＳ Ｐゴシック" panose="020B0600070205080204" pitchFamily="50" charset="-128"/>
              </a:rPr>
              <a:t>30</a:t>
            </a:r>
            <a:r>
              <a:rPr lang="ja-JP" altLang="en-US" sz="1000" dirty="0">
                <a:solidFill>
                  <a:prstClr val="black"/>
                </a:solidFill>
                <a:latin typeface="ＭＳ Ｐゴシック" panose="020B0600070205080204" pitchFamily="50" charset="-128"/>
                <a:ea typeface="ＭＳ Ｐゴシック" panose="020B0600070205080204" pitchFamily="50" charset="-128"/>
              </a:rPr>
              <a:t>条の</a:t>
            </a:r>
            <a:r>
              <a:rPr lang="en-US" altLang="ja-JP" sz="1000" dirty="0">
                <a:solidFill>
                  <a:prstClr val="black"/>
                </a:solidFill>
                <a:latin typeface="ＭＳ Ｐゴシック" panose="020B0600070205080204" pitchFamily="50" charset="-128"/>
                <a:ea typeface="ＭＳ Ｐゴシック" panose="020B0600070205080204" pitchFamily="50" charset="-128"/>
              </a:rPr>
              <a:t>12</a:t>
            </a:r>
            <a:endParaRPr lang="ja-JP" altLang="en-US"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111" name="正方形/長方形 110"/>
          <p:cNvSpPr/>
          <p:nvPr/>
        </p:nvSpPr>
        <p:spPr>
          <a:xfrm>
            <a:off x="8140705" y="681775"/>
            <a:ext cx="1636837" cy="234355"/>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r>
              <a:rPr lang="ja-JP" altLang="en-US" sz="1000" dirty="0">
                <a:solidFill>
                  <a:prstClr val="black"/>
                </a:solidFill>
                <a:latin typeface="ＭＳ Ｐゴシック" panose="020B0600070205080204" pitchFamily="50" charset="-128"/>
                <a:ea typeface="ＭＳ Ｐゴシック" panose="020B0600070205080204" pitchFamily="50" charset="-128"/>
              </a:rPr>
              <a:t>  医療法第７条の２第３項</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137" name="正方形/長方形 136"/>
          <p:cNvSpPr/>
          <p:nvPr/>
        </p:nvSpPr>
        <p:spPr>
          <a:xfrm>
            <a:off x="8244218" y="3448620"/>
            <a:ext cx="166370" cy="15107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95782" tIns="47891" rIns="95782" bIns="47891" rtlCol="0" anchor="ctr"/>
          <a:lstStyle/>
          <a:p>
            <a:pPr algn="ctr"/>
            <a:r>
              <a:rPr lang="ja-JP" altLang="en-US" sz="800" dirty="0">
                <a:solidFill>
                  <a:prstClr val="black"/>
                </a:solidFill>
                <a:latin typeface="ＭＳ Ｐゴシック" panose="020B0600070205080204" pitchFamily="50" charset="-128"/>
                <a:ea typeface="ＭＳ Ｐゴシック" panose="020B0600070205080204" pitchFamily="50" charset="-128"/>
              </a:rPr>
              <a:t>命令の場合（公的医療機関等）</a:t>
            </a:r>
          </a:p>
        </p:txBody>
      </p:sp>
      <p:sp>
        <p:nvSpPr>
          <p:cNvPr id="104" name="正方形/長方形 103"/>
          <p:cNvSpPr/>
          <p:nvPr/>
        </p:nvSpPr>
        <p:spPr>
          <a:xfrm>
            <a:off x="19059" y="6399712"/>
            <a:ext cx="1591281" cy="304744"/>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医療法第</a:t>
            </a:r>
            <a:r>
              <a:rPr lang="en-US" altLang="ja-JP" sz="1000" dirty="0">
                <a:solidFill>
                  <a:prstClr val="black"/>
                </a:solidFill>
                <a:latin typeface="ＭＳ Ｐゴシック" panose="020B0600070205080204" pitchFamily="50" charset="-128"/>
                <a:ea typeface="ＭＳ Ｐゴシック" panose="020B0600070205080204" pitchFamily="50" charset="-128"/>
              </a:rPr>
              <a:t>29</a:t>
            </a:r>
            <a:r>
              <a:rPr lang="ja-JP" altLang="en-US" sz="1000" dirty="0">
                <a:solidFill>
                  <a:prstClr val="black"/>
                </a:solidFill>
                <a:latin typeface="ＭＳ Ｐゴシック" panose="020B0600070205080204" pitchFamily="50" charset="-128"/>
                <a:ea typeface="ＭＳ Ｐゴシック" panose="020B0600070205080204" pitchFamily="50" charset="-128"/>
              </a:rPr>
              <a:t>条第３項</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1000" dirty="0">
                <a:solidFill>
                  <a:prstClr val="black"/>
                </a:solidFill>
                <a:latin typeface="ＭＳ Ｐゴシック" panose="020B0600070205080204" pitchFamily="50" charset="-128"/>
                <a:ea typeface="ＭＳ Ｐゴシック" panose="020B0600070205080204" pitchFamily="50" charset="-128"/>
              </a:rPr>
              <a:t>及び第４項</a:t>
            </a:r>
          </a:p>
        </p:txBody>
      </p:sp>
      <p:sp>
        <p:nvSpPr>
          <p:cNvPr id="3" name="スライド番号プレースホルダー 2"/>
          <p:cNvSpPr>
            <a:spLocks noGrp="1"/>
          </p:cNvSpPr>
          <p:nvPr>
            <p:ph type="sldNum" sz="quarter" idx="12"/>
          </p:nvPr>
        </p:nvSpPr>
        <p:spPr>
          <a:xfrm>
            <a:off x="0" y="6547928"/>
            <a:ext cx="9959228" cy="365125"/>
          </a:xfrm>
        </p:spPr>
        <p:txBody>
          <a:bodyPr/>
          <a:lstStyle/>
          <a:p>
            <a:fld id="{9FDC3B78-F436-4E4A-8394-351FF17AB638}" type="slidenum">
              <a:rPr lang="ja-JP" altLang="en-US" smtClean="0">
                <a:solidFill>
                  <a:prstClr val="black">
                    <a:tint val="75000"/>
                  </a:prstClr>
                </a:solidFill>
              </a:rPr>
              <a:pPr/>
              <a:t>10</a:t>
            </a:fld>
            <a:endParaRPr lang="ja-JP" altLang="en-US" dirty="0">
              <a:solidFill>
                <a:prstClr val="black">
                  <a:tint val="75000"/>
                </a:prstClr>
              </a:solidFill>
            </a:endParaRPr>
          </a:p>
        </p:txBody>
      </p:sp>
    </p:spTree>
    <p:extLst>
      <p:ext uri="{BB962C8B-B14F-4D97-AF65-F5344CB8AC3E}">
        <p14:creationId xmlns:p14="http://schemas.microsoft.com/office/powerpoint/2010/main" val="3671094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487" y="0"/>
            <a:ext cx="9906000" cy="461665"/>
          </a:xfrm>
          <a:prstGeom prst="rect">
            <a:avLst/>
          </a:prstGeom>
          <a:solidFill>
            <a:schemeClr val="tx2"/>
          </a:solidFill>
        </p:spPr>
        <p:txBody>
          <a:bodyPr wrap="square" rtlCol="0" anchor="b">
            <a:spAutoFit/>
          </a:bodyPr>
          <a:lstStyle/>
          <a:p>
            <a:pPr algn="ctr" fontAlgn="base">
              <a:spcBef>
                <a:spcPct val="0"/>
              </a:spcBef>
              <a:spcAft>
                <a:spcPct val="0"/>
              </a:spcAft>
            </a:pPr>
            <a:r>
              <a:rPr lang="ja-JP" altLang="ja-JP" sz="2400" b="1" dirty="0" smtClean="0">
                <a:solidFill>
                  <a:prstClr val="white"/>
                </a:solidFill>
                <a:latin typeface="Times New Roman" pitchFamily="18" charset="0"/>
              </a:rPr>
              <a:t>病床</a:t>
            </a:r>
            <a:r>
              <a:rPr lang="ja-JP" altLang="ja-JP" sz="2400" b="1" dirty="0">
                <a:solidFill>
                  <a:prstClr val="white"/>
                </a:solidFill>
                <a:latin typeface="Times New Roman" pitchFamily="18" charset="0"/>
              </a:rPr>
              <a:t>の整備に当たり都道府県が留意すべき事項</a:t>
            </a:r>
            <a:endParaRPr lang="ja-JP" altLang="en-US" sz="2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177576" y="1042146"/>
            <a:ext cx="9519882" cy="5760551"/>
          </a:xfrm>
          <a:prstGeom prst="rect">
            <a:avLst/>
          </a:prstGeom>
        </p:spPr>
        <p:txBody>
          <a:bodyPr wrap="square">
            <a:spAutoFit/>
          </a:bodyPr>
          <a:lstStyle/>
          <a:p>
            <a:pPr fontAlgn="base">
              <a:lnSpc>
                <a:spcPts val="1300"/>
              </a:lnSpc>
              <a:spcBef>
                <a:spcPct val="0"/>
              </a:spcBef>
              <a:spcAft>
                <a:spcPct val="0"/>
              </a:spcAft>
            </a:pPr>
            <a:r>
              <a:rPr lang="ja-JP" altLang="ja-JP" sz="1100" b="1" dirty="0">
                <a:solidFill>
                  <a:prstClr val="black"/>
                </a:solidFill>
                <a:latin typeface="Times New Roman" pitchFamily="18" charset="0"/>
              </a:rPr>
              <a:t>１</a:t>
            </a:r>
            <a:r>
              <a:rPr lang="ja-JP" altLang="ja-JP" sz="1100" dirty="0">
                <a:solidFill>
                  <a:prstClr val="black"/>
                </a:solidFill>
                <a:latin typeface="Times New Roman" pitchFamily="18" charset="0"/>
              </a:rPr>
              <a:t>　</a:t>
            </a:r>
            <a:r>
              <a:rPr lang="ja-JP" altLang="ja-JP" sz="1100" b="1" dirty="0">
                <a:solidFill>
                  <a:prstClr val="black"/>
                </a:solidFill>
                <a:latin typeface="Times New Roman" pitchFamily="18" charset="0"/>
              </a:rPr>
              <a:t>療養病床及び一般病床の整備に当たり留意すべき事項について</a:t>
            </a:r>
            <a:endParaRPr lang="ja-JP" altLang="ja-JP" sz="1100" dirty="0">
              <a:solidFill>
                <a:prstClr val="black"/>
              </a:solidFill>
              <a:latin typeface="Times New Roman" pitchFamily="18" charset="0"/>
            </a:endParaRPr>
          </a:p>
          <a:p>
            <a:pPr indent="174625" fontAlgn="base">
              <a:lnSpc>
                <a:spcPts val="1300"/>
              </a:lnSpc>
              <a:spcBef>
                <a:spcPct val="0"/>
              </a:spcBef>
              <a:spcAft>
                <a:spcPct val="0"/>
              </a:spcAft>
            </a:pPr>
            <a:r>
              <a:rPr lang="ja-JP" altLang="ja-JP" sz="1100" dirty="0" smtClean="0">
                <a:solidFill>
                  <a:prstClr val="black"/>
                </a:solidFill>
                <a:latin typeface="Times New Roman" pitchFamily="18" charset="0"/>
              </a:rPr>
              <a:t>今後</a:t>
            </a:r>
            <a:r>
              <a:rPr lang="ja-JP" altLang="ja-JP" sz="1100" dirty="0">
                <a:solidFill>
                  <a:prstClr val="black"/>
                </a:solidFill>
                <a:latin typeface="Times New Roman" pitchFamily="18" charset="0"/>
              </a:rPr>
              <a:t>、</a:t>
            </a:r>
            <a:r>
              <a:rPr lang="ja-JP" altLang="ja-JP" sz="1100" b="1" u="sng" dirty="0">
                <a:solidFill>
                  <a:prstClr val="black"/>
                </a:solidFill>
                <a:latin typeface="Times New Roman" pitchFamily="18" charset="0"/>
              </a:rPr>
              <a:t>新たに療養病床及び一般病床の整備を行う際には</a:t>
            </a:r>
            <a:r>
              <a:rPr lang="ja-JP" altLang="ja-JP" sz="1100" dirty="0">
                <a:solidFill>
                  <a:prstClr val="black"/>
                </a:solidFill>
                <a:latin typeface="Times New Roman" pitchFamily="18" charset="0"/>
              </a:rPr>
              <a:t>、既に策定されている地域医療構想との整合性を踏まえて行うこと。</a:t>
            </a:r>
          </a:p>
          <a:p>
            <a:pPr indent="174625" fontAlgn="base">
              <a:lnSpc>
                <a:spcPts val="1300"/>
              </a:lnSpc>
              <a:spcBef>
                <a:spcPct val="0"/>
              </a:spcBef>
              <a:spcAft>
                <a:spcPct val="0"/>
              </a:spcAft>
            </a:pPr>
            <a:r>
              <a:rPr lang="ja-JP" altLang="ja-JP" sz="1100" dirty="0" smtClean="0">
                <a:solidFill>
                  <a:prstClr val="black"/>
                </a:solidFill>
                <a:latin typeface="Times New Roman" pitchFamily="18" charset="0"/>
              </a:rPr>
              <a:t>具体的</a:t>
            </a:r>
            <a:r>
              <a:rPr lang="ja-JP" altLang="ja-JP" sz="1100" dirty="0">
                <a:solidFill>
                  <a:prstClr val="black"/>
                </a:solidFill>
                <a:latin typeface="Times New Roman" pitchFamily="18" charset="0"/>
              </a:rPr>
              <a:t>には、新たな病床の整備を行うに当たり、都道府県医療審議会において、</a:t>
            </a:r>
            <a:r>
              <a:rPr lang="ja-JP" altLang="ja-JP" sz="1100" b="1" u="sng" dirty="0">
                <a:solidFill>
                  <a:prstClr val="black"/>
                </a:solidFill>
                <a:latin typeface="Times New Roman" pitchFamily="18" charset="0"/>
              </a:rPr>
              <a:t>既存病床数と基準病床数の関係性だけではなく、地域医療構想における将来の病床数の必要量を踏まえ、以下のような点に留意し、十分な議論</a:t>
            </a:r>
            <a:r>
              <a:rPr lang="ja-JP" altLang="ja-JP" sz="1100" dirty="0">
                <a:solidFill>
                  <a:prstClr val="black"/>
                </a:solidFill>
                <a:latin typeface="Times New Roman" pitchFamily="18" charset="0"/>
              </a:rPr>
              <a:t>を行うこと。</a:t>
            </a:r>
          </a:p>
          <a:p>
            <a:pPr fontAlgn="base">
              <a:lnSpc>
                <a:spcPts val="1300"/>
              </a:lnSpc>
              <a:spcBef>
                <a:spcPct val="0"/>
              </a:spcBef>
              <a:spcAft>
                <a:spcPct val="0"/>
              </a:spcAft>
            </a:pPr>
            <a:r>
              <a:rPr lang="en-US" altLang="ja-JP" sz="1100" dirty="0">
                <a:solidFill>
                  <a:prstClr val="black"/>
                </a:solidFill>
                <a:latin typeface="Times New Roman" pitchFamily="18" charset="0"/>
              </a:rPr>
              <a:t> </a:t>
            </a:r>
            <a:endParaRPr lang="ja-JP" altLang="ja-JP" sz="1100" dirty="0">
              <a:solidFill>
                <a:prstClr val="black"/>
              </a:solidFill>
              <a:latin typeface="Times New Roman" pitchFamily="18" charset="0"/>
            </a:endParaRPr>
          </a:p>
          <a:p>
            <a:pPr marL="366713" indent="-177800" fontAlgn="base">
              <a:lnSpc>
                <a:spcPts val="1300"/>
              </a:lnSpc>
              <a:spcBef>
                <a:spcPct val="0"/>
              </a:spcBef>
              <a:spcAft>
                <a:spcPct val="0"/>
              </a:spcAft>
            </a:pPr>
            <a:r>
              <a:rPr lang="en-US" altLang="ja-JP" sz="1100" dirty="0" smtClean="0">
                <a:solidFill>
                  <a:prstClr val="black"/>
                </a:solidFill>
                <a:latin typeface="Times New Roman" pitchFamily="18" charset="0"/>
              </a:rPr>
              <a:t>(1)</a:t>
            </a:r>
            <a:r>
              <a:rPr lang="ja-JP" altLang="ja-JP" sz="1100" dirty="0" smtClean="0">
                <a:solidFill>
                  <a:prstClr val="black"/>
                </a:solidFill>
                <a:latin typeface="Times New Roman" pitchFamily="18" charset="0"/>
              </a:rPr>
              <a:t>　</a:t>
            </a:r>
            <a:r>
              <a:rPr lang="en-US" altLang="ja-JP" sz="1100" dirty="0">
                <a:solidFill>
                  <a:prstClr val="black"/>
                </a:solidFill>
                <a:latin typeface="Times New Roman" pitchFamily="18" charset="0"/>
              </a:rPr>
              <a:t> </a:t>
            </a:r>
            <a:r>
              <a:rPr lang="ja-JP" altLang="en-US" sz="1100" dirty="0">
                <a:solidFill>
                  <a:prstClr val="black"/>
                </a:solidFill>
                <a:latin typeface="Times New Roman" pitchFamily="18" charset="0"/>
              </a:rPr>
              <a:t>現状では既存病床数が基準病床数を上回り、追加的な病床の整備ができないが、高齢化が急速に進むことで、将来の病床数の必要量が基準病床数を上回ることとなる場合には、</a:t>
            </a:r>
          </a:p>
          <a:p>
            <a:pPr marL="366713" indent="-3175" fontAlgn="base">
              <a:lnSpc>
                <a:spcPts val="1300"/>
              </a:lnSpc>
              <a:spcBef>
                <a:spcPct val="0"/>
              </a:spcBef>
              <a:spcAft>
                <a:spcPct val="0"/>
              </a:spcAft>
            </a:pPr>
            <a:r>
              <a:rPr lang="ja-JP" altLang="en-US" sz="1100" dirty="0" smtClean="0">
                <a:solidFill>
                  <a:prstClr val="black"/>
                </a:solidFill>
                <a:latin typeface="Times New Roman" pitchFamily="18" charset="0"/>
              </a:rPr>
              <a:t>①</a:t>
            </a:r>
            <a:r>
              <a:rPr lang="ja-JP" altLang="en-US" sz="1100" dirty="0">
                <a:solidFill>
                  <a:prstClr val="black"/>
                </a:solidFill>
                <a:latin typeface="Times New Roman" pitchFamily="18" charset="0"/>
              </a:rPr>
              <a:t>　基準病床数の見直しについて毎年検討</a:t>
            </a:r>
          </a:p>
          <a:p>
            <a:pPr marL="366713" indent="-3175" fontAlgn="base">
              <a:lnSpc>
                <a:spcPts val="1300"/>
              </a:lnSpc>
              <a:spcBef>
                <a:spcPct val="0"/>
              </a:spcBef>
              <a:spcAft>
                <a:spcPct val="0"/>
              </a:spcAft>
            </a:pPr>
            <a:r>
              <a:rPr lang="ja-JP" altLang="en-US" sz="1100" dirty="0" smtClean="0">
                <a:solidFill>
                  <a:prstClr val="black"/>
                </a:solidFill>
                <a:latin typeface="Times New Roman" pitchFamily="18" charset="0"/>
              </a:rPr>
              <a:t>②</a:t>
            </a:r>
            <a:r>
              <a:rPr lang="ja-JP" altLang="en-US" sz="1100" dirty="0">
                <a:solidFill>
                  <a:prstClr val="black"/>
                </a:solidFill>
                <a:latin typeface="Times New Roman" pitchFamily="18" charset="0"/>
              </a:rPr>
              <a:t>　医療法第</a:t>
            </a:r>
            <a:r>
              <a:rPr lang="en-US" altLang="ja-JP" sz="1100" dirty="0">
                <a:solidFill>
                  <a:prstClr val="black"/>
                </a:solidFill>
                <a:latin typeface="Times New Roman" pitchFamily="18" charset="0"/>
              </a:rPr>
              <a:t>30</a:t>
            </a:r>
            <a:r>
              <a:rPr lang="ja-JP" altLang="en-US" sz="1100" dirty="0">
                <a:solidFill>
                  <a:prstClr val="black"/>
                </a:solidFill>
                <a:latin typeface="Times New Roman" pitchFamily="18" charset="0"/>
              </a:rPr>
              <a:t>条の４第７項の規定に基づく基準病床数算定時の特例措置を</a:t>
            </a:r>
            <a:r>
              <a:rPr lang="ja-JP" altLang="en-US" sz="1100" dirty="0" smtClean="0">
                <a:solidFill>
                  <a:prstClr val="black"/>
                </a:solidFill>
                <a:latin typeface="Times New Roman" pitchFamily="18" charset="0"/>
              </a:rPr>
              <a:t>活用</a:t>
            </a:r>
            <a:endParaRPr lang="en-US" altLang="ja-JP" sz="1100" dirty="0" smtClean="0">
              <a:solidFill>
                <a:prstClr val="black"/>
              </a:solidFill>
              <a:latin typeface="Times New Roman" pitchFamily="18" charset="0"/>
            </a:endParaRPr>
          </a:p>
          <a:p>
            <a:pPr marL="366713" indent="-3175" fontAlgn="base">
              <a:lnSpc>
                <a:spcPts val="1300"/>
              </a:lnSpc>
              <a:spcBef>
                <a:spcPct val="0"/>
              </a:spcBef>
              <a:spcAft>
                <a:spcPct val="0"/>
              </a:spcAft>
            </a:pPr>
            <a:r>
              <a:rPr lang="ja-JP" altLang="en-US" sz="1100" dirty="0" smtClean="0">
                <a:solidFill>
                  <a:prstClr val="black"/>
                </a:solidFill>
                <a:latin typeface="Times New Roman" pitchFamily="18" charset="0"/>
              </a:rPr>
              <a:t>する</a:t>
            </a:r>
            <a:r>
              <a:rPr lang="ja-JP" altLang="en-US" sz="1100" dirty="0">
                <a:solidFill>
                  <a:prstClr val="black"/>
                </a:solidFill>
                <a:latin typeface="Times New Roman" pitchFamily="18" charset="0"/>
              </a:rPr>
              <a:t>ことによって対応が可能であるが、その場合であっても、</a:t>
            </a:r>
          </a:p>
          <a:p>
            <a:pPr marL="366713" indent="-3175" fontAlgn="base">
              <a:lnSpc>
                <a:spcPts val="1300"/>
              </a:lnSpc>
              <a:spcBef>
                <a:spcPct val="0"/>
              </a:spcBef>
              <a:spcAft>
                <a:spcPct val="0"/>
              </a:spcAft>
            </a:pPr>
            <a:r>
              <a:rPr lang="ja-JP" altLang="en-US" sz="1100" dirty="0" smtClean="0">
                <a:solidFill>
                  <a:prstClr val="black"/>
                </a:solidFill>
                <a:latin typeface="Times New Roman" pitchFamily="18" charset="0"/>
              </a:rPr>
              <a:t> ・</a:t>
            </a:r>
            <a:r>
              <a:rPr lang="ja-JP" altLang="en-US" sz="1100" dirty="0">
                <a:solidFill>
                  <a:prstClr val="black"/>
                </a:solidFill>
                <a:latin typeface="Times New Roman" pitchFamily="18" charset="0"/>
              </a:rPr>
              <a:t>　将来の高齢者人口のピークアウト後を含む医療需要の推移</a:t>
            </a:r>
          </a:p>
          <a:p>
            <a:pPr marL="366713" indent="-3175" fontAlgn="base">
              <a:lnSpc>
                <a:spcPts val="1300"/>
              </a:lnSpc>
              <a:spcBef>
                <a:spcPct val="0"/>
              </a:spcBef>
              <a:spcAft>
                <a:spcPct val="0"/>
              </a:spcAft>
            </a:pPr>
            <a:r>
              <a:rPr lang="ja-JP" altLang="en-US" sz="1100" dirty="0" smtClean="0">
                <a:solidFill>
                  <a:prstClr val="black"/>
                </a:solidFill>
                <a:latin typeface="Times New Roman" pitchFamily="18" charset="0"/>
              </a:rPr>
              <a:t> ・</a:t>
            </a:r>
            <a:r>
              <a:rPr lang="ja-JP" altLang="en-US" sz="1100" dirty="0">
                <a:solidFill>
                  <a:prstClr val="black"/>
                </a:solidFill>
                <a:latin typeface="Times New Roman" pitchFamily="18" charset="0"/>
              </a:rPr>
              <a:t>　他の二次医療圏との患者の流出入の状況</a:t>
            </a:r>
          </a:p>
          <a:p>
            <a:pPr marL="366713" indent="-3175" fontAlgn="base">
              <a:lnSpc>
                <a:spcPts val="1300"/>
              </a:lnSpc>
              <a:spcBef>
                <a:spcPct val="0"/>
              </a:spcBef>
              <a:spcAft>
                <a:spcPct val="0"/>
              </a:spcAft>
            </a:pPr>
            <a:r>
              <a:rPr lang="ja-JP" altLang="en-US" sz="1100" dirty="0" smtClean="0">
                <a:solidFill>
                  <a:prstClr val="black"/>
                </a:solidFill>
                <a:latin typeface="Times New Roman" pitchFamily="18" charset="0"/>
              </a:rPr>
              <a:t> ・</a:t>
            </a:r>
            <a:r>
              <a:rPr lang="ja-JP" altLang="en-US" sz="1100" dirty="0">
                <a:solidFill>
                  <a:prstClr val="black"/>
                </a:solidFill>
                <a:latin typeface="Times New Roman" pitchFamily="18" charset="0"/>
              </a:rPr>
              <a:t>　交通機関の整備状況</a:t>
            </a:r>
          </a:p>
          <a:p>
            <a:pPr marL="366713" indent="-3175" fontAlgn="base">
              <a:lnSpc>
                <a:spcPts val="1300"/>
              </a:lnSpc>
              <a:spcBef>
                <a:spcPct val="0"/>
              </a:spcBef>
              <a:spcAft>
                <a:spcPct val="0"/>
              </a:spcAft>
            </a:pPr>
            <a:r>
              <a:rPr lang="ja-JP" altLang="en-US" sz="1100" dirty="0">
                <a:solidFill>
                  <a:prstClr val="black"/>
                </a:solidFill>
                <a:latin typeface="Times New Roman" pitchFamily="18" charset="0"/>
              </a:rPr>
              <a:t>などのそれぞれの地域の事情を考慮することが必要となること。</a:t>
            </a:r>
          </a:p>
          <a:p>
            <a:pPr marL="366713" indent="-177800" fontAlgn="base">
              <a:lnSpc>
                <a:spcPts val="1300"/>
              </a:lnSpc>
              <a:spcBef>
                <a:spcPct val="0"/>
              </a:spcBef>
              <a:spcAft>
                <a:spcPct val="0"/>
              </a:spcAft>
            </a:pPr>
            <a:endParaRPr lang="ja-JP" altLang="ja-JP" sz="1100" dirty="0">
              <a:solidFill>
                <a:prstClr val="black"/>
              </a:solidFill>
              <a:latin typeface="Times New Roman" pitchFamily="18" charset="0"/>
            </a:endParaRPr>
          </a:p>
          <a:p>
            <a:pPr marL="366713" indent="-177800" fontAlgn="base">
              <a:lnSpc>
                <a:spcPts val="1300"/>
              </a:lnSpc>
              <a:spcBef>
                <a:spcPct val="0"/>
              </a:spcBef>
              <a:spcAft>
                <a:spcPct val="0"/>
              </a:spcAft>
            </a:pPr>
            <a:r>
              <a:rPr lang="en-US" altLang="ja-JP" sz="1100" dirty="0">
                <a:solidFill>
                  <a:prstClr val="black"/>
                </a:solidFill>
                <a:latin typeface="Times New Roman" pitchFamily="18" charset="0"/>
              </a:rPr>
              <a:t>(2)</a:t>
            </a:r>
            <a:r>
              <a:rPr lang="ja-JP" altLang="ja-JP" sz="1100" dirty="0">
                <a:solidFill>
                  <a:prstClr val="black"/>
                </a:solidFill>
                <a:latin typeface="Times New Roman" pitchFamily="18" charset="0"/>
              </a:rPr>
              <a:t>　現状では既存病床数が基準病床数を下回り、追加的な病床の整備が可能であるが、人口の減少が進むこと等により、将来の病床数の必要量が既存病床数を下回ることとなる場合には、既存病床数と基準病床数の関係性だけではなく、地域医療構想における将来の病床数の必要量を勘案し、医療需要の推移や、他の二次医療圏との患者の流出入の状況等を考慮し、追加的な病床の整備の必要性について慎重に検討を行う必要があること</a:t>
            </a:r>
            <a:r>
              <a:rPr lang="ja-JP" altLang="ja-JP" sz="1100" dirty="0" smtClean="0">
                <a:solidFill>
                  <a:prstClr val="black"/>
                </a:solidFill>
                <a:latin typeface="Times New Roman" pitchFamily="18" charset="0"/>
              </a:rPr>
              <a:t>。</a:t>
            </a:r>
            <a:endParaRPr lang="ja-JP" altLang="ja-JP" sz="1100" dirty="0">
              <a:solidFill>
                <a:prstClr val="black"/>
              </a:solidFill>
              <a:latin typeface="Times New Roman" pitchFamily="18" charset="0"/>
            </a:endParaRPr>
          </a:p>
          <a:p>
            <a:pPr marL="366713" indent="-177800" fontAlgn="base">
              <a:lnSpc>
                <a:spcPts val="1300"/>
              </a:lnSpc>
              <a:spcBef>
                <a:spcPct val="0"/>
              </a:spcBef>
              <a:spcAft>
                <a:spcPct val="0"/>
              </a:spcAft>
            </a:pPr>
            <a:r>
              <a:rPr lang="en-US" altLang="ja-JP" sz="1100" dirty="0">
                <a:solidFill>
                  <a:prstClr val="black"/>
                </a:solidFill>
                <a:latin typeface="Times New Roman" pitchFamily="18" charset="0"/>
              </a:rPr>
              <a:t> </a:t>
            </a:r>
            <a:endParaRPr lang="ja-JP" altLang="ja-JP" sz="1100" dirty="0">
              <a:solidFill>
                <a:prstClr val="black"/>
              </a:solidFill>
              <a:latin typeface="Times New Roman" pitchFamily="18" charset="0"/>
            </a:endParaRPr>
          </a:p>
          <a:p>
            <a:pPr fontAlgn="base">
              <a:lnSpc>
                <a:spcPts val="1300"/>
              </a:lnSpc>
              <a:spcBef>
                <a:spcPct val="0"/>
              </a:spcBef>
              <a:spcAft>
                <a:spcPct val="0"/>
              </a:spcAft>
            </a:pPr>
            <a:r>
              <a:rPr lang="ja-JP" altLang="ja-JP" sz="1100" b="1" dirty="0">
                <a:solidFill>
                  <a:prstClr val="black"/>
                </a:solidFill>
                <a:latin typeface="Times New Roman" pitchFamily="18" charset="0"/>
              </a:rPr>
              <a:t>２</a:t>
            </a:r>
            <a:r>
              <a:rPr lang="ja-JP" altLang="ja-JP" sz="1100" dirty="0">
                <a:solidFill>
                  <a:prstClr val="black"/>
                </a:solidFill>
                <a:latin typeface="Times New Roman" pitchFamily="18" charset="0"/>
              </a:rPr>
              <a:t>　</a:t>
            </a:r>
            <a:r>
              <a:rPr lang="ja-JP" altLang="ja-JP" sz="1100" b="1" dirty="0">
                <a:solidFill>
                  <a:prstClr val="black"/>
                </a:solidFill>
                <a:latin typeface="Times New Roman" pitchFamily="18" charset="0"/>
              </a:rPr>
              <a:t>都道府県医療審議会と地域医療構想調整会議の整合性について</a:t>
            </a:r>
            <a:endParaRPr lang="ja-JP" altLang="ja-JP" sz="1100" dirty="0">
              <a:solidFill>
                <a:prstClr val="black"/>
              </a:solidFill>
              <a:latin typeface="Times New Roman" pitchFamily="18" charset="0"/>
            </a:endParaRPr>
          </a:p>
          <a:p>
            <a:pPr indent="174625" fontAlgn="base">
              <a:lnSpc>
                <a:spcPts val="1300"/>
              </a:lnSpc>
              <a:spcBef>
                <a:spcPct val="0"/>
              </a:spcBef>
              <a:spcAft>
                <a:spcPct val="0"/>
              </a:spcAft>
            </a:pPr>
            <a:r>
              <a:rPr lang="ja-JP" altLang="ja-JP" sz="1100" dirty="0" smtClean="0">
                <a:solidFill>
                  <a:prstClr val="black"/>
                </a:solidFill>
                <a:latin typeface="Times New Roman" pitchFamily="18" charset="0"/>
              </a:rPr>
              <a:t>都道府県</a:t>
            </a:r>
            <a:r>
              <a:rPr lang="ja-JP" altLang="ja-JP" sz="1100" dirty="0">
                <a:solidFill>
                  <a:prstClr val="black"/>
                </a:solidFill>
                <a:latin typeface="Times New Roman" pitchFamily="18" charset="0"/>
              </a:rPr>
              <a:t>医療審議会における議論の際には、地域医療構想調整会議（医療法第</a:t>
            </a:r>
            <a:r>
              <a:rPr lang="en-US" altLang="ja-JP" sz="1100" dirty="0">
                <a:solidFill>
                  <a:prstClr val="black"/>
                </a:solidFill>
                <a:latin typeface="Times New Roman" pitchFamily="18" charset="0"/>
              </a:rPr>
              <a:t>30</a:t>
            </a:r>
            <a:r>
              <a:rPr lang="ja-JP" altLang="ja-JP" sz="1100" dirty="0">
                <a:solidFill>
                  <a:prstClr val="black"/>
                </a:solidFill>
                <a:latin typeface="Times New Roman" pitchFamily="18" charset="0"/>
              </a:rPr>
              <a:t>条の</a:t>
            </a:r>
            <a:r>
              <a:rPr lang="en-US" altLang="ja-JP" sz="1100" dirty="0">
                <a:solidFill>
                  <a:prstClr val="black"/>
                </a:solidFill>
                <a:latin typeface="Times New Roman" pitchFamily="18" charset="0"/>
              </a:rPr>
              <a:t>14</a:t>
            </a:r>
            <a:r>
              <a:rPr lang="ja-JP" altLang="ja-JP" sz="1100" dirty="0">
                <a:solidFill>
                  <a:prstClr val="black"/>
                </a:solidFill>
                <a:latin typeface="Times New Roman" pitchFamily="18" charset="0"/>
              </a:rPr>
              <a:t>第１項に規定する協議の場をいう。以下同じ。）における議論との整合性を確保すること。</a:t>
            </a:r>
          </a:p>
          <a:p>
            <a:pPr indent="174625" fontAlgn="base">
              <a:lnSpc>
                <a:spcPts val="1300"/>
              </a:lnSpc>
              <a:spcBef>
                <a:spcPct val="0"/>
              </a:spcBef>
              <a:spcAft>
                <a:spcPct val="0"/>
              </a:spcAft>
            </a:pPr>
            <a:r>
              <a:rPr lang="ja-JP" altLang="ja-JP" sz="1100" dirty="0" smtClean="0">
                <a:solidFill>
                  <a:prstClr val="black"/>
                </a:solidFill>
                <a:latin typeface="Times New Roman" pitchFamily="18" charset="0"/>
              </a:rPr>
              <a:t>具体的</a:t>
            </a:r>
            <a:r>
              <a:rPr lang="ja-JP" altLang="ja-JP" sz="1100" dirty="0">
                <a:solidFill>
                  <a:prstClr val="black"/>
                </a:solidFill>
                <a:latin typeface="Times New Roman" pitchFamily="18" charset="0"/>
              </a:rPr>
              <a:t>には、</a:t>
            </a:r>
            <a:r>
              <a:rPr lang="ja-JP" altLang="ja-JP" sz="1100" b="1" u="sng" dirty="0">
                <a:solidFill>
                  <a:prstClr val="black"/>
                </a:solidFill>
                <a:latin typeface="Times New Roman" pitchFamily="18" charset="0"/>
              </a:rPr>
              <a:t>新たに病床を整備する予定の医療機関に対して、開設等の許可を待たず、地域医療構想調整会議への参加を求め、以下の事項等について協議を行うこと</a:t>
            </a:r>
            <a:r>
              <a:rPr lang="ja-JP" altLang="ja-JP" sz="1100" dirty="0">
                <a:solidFill>
                  <a:prstClr val="black"/>
                </a:solidFill>
                <a:latin typeface="Times New Roman" pitchFamily="18" charset="0"/>
              </a:rPr>
              <a:t>。</a:t>
            </a:r>
          </a:p>
          <a:p>
            <a:pPr fontAlgn="base">
              <a:lnSpc>
                <a:spcPts val="1300"/>
              </a:lnSpc>
              <a:spcBef>
                <a:spcPct val="0"/>
              </a:spcBef>
              <a:spcAft>
                <a:spcPct val="0"/>
              </a:spcAft>
            </a:pPr>
            <a:r>
              <a:rPr lang="ja-JP" altLang="ja-JP" sz="1100" dirty="0">
                <a:solidFill>
                  <a:prstClr val="black"/>
                </a:solidFill>
                <a:latin typeface="Times New Roman" pitchFamily="18" charset="0"/>
              </a:rPr>
              <a:t>○　新たに整備される病床の整備計画と将来の病床数の必要量との関係性</a:t>
            </a:r>
          </a:p>
          <a:p>
            <a:pPr fontAlgn="base">
              <a:lnSpc>
                <a:spcPts val="1300"/>
              </a:lnSpc>
              <a:spcBef>
                <a:spcPct val="0"/>
              </a:spcBef>
              <a:spcAft>
                <a:spcPct val="0"/>
              </a:spcAft>
            </a:pPr>
            <a:r>
              <a:rPr lang="ja-JP" altLang="ja-JP" sz="1100" dirty="0">
                <a:solidFill>
                  <a:prstClr val="black"/>
                </a:solidFill>
                <a:latin typeface="Times New Roman" pitchFamily="18" charset="0"/>
              </a:rPr>
              <a:t>○　新たに整備される病床が担う予定の病床の機能と当該構想区域の病床の機能区分ごとの将来の病床数の必要量との関係性　等</a:t>
            </a:r>
          </a:p>
          <a:p>
            <a:pPr fontAlgn="base">
              <a:lnSpc>
                <a:spcPts val="1300"/>
              </a:lnSpc>
              <a:spcBef>
                <a:spcPct val="0"/>
              </a:spcBef>
              <a:spcAft>
                <a:spcPct val="0"/>
              </a:spcAft>
            </a:pPr>
            <a:r>
              <a:rPr lang="ja-JP" altLang="ja-JP" sz="1100" dirty="0">
                <a:solidFill>
                  <a:prstClr val="black"/>
                </a:solidFill>
                <a:latin typeface="Times New Roman" pitchFamily="18" charset="0"/>
              </a:rPr>
              <a:t>その上で、都道府県医療審議会における議論の際には、地域医療構想調整会議における協議の内容を参考とすること</a:t>
            </a:r>
            <a:r>
              <a:rPr lang="ja-JP" altLang="ja-JP" sz="1100" dirty="0" smtClean="0">
                <a:solidFill>
                  <a:prstClr val="black"/>
                </a:solidFill>
                <a:latin typeface="Times New Roman" pitchFamily="18" charset="0"/>
              </a:rPr>
              <a:t>。</a:t>
            </a:r>
            <a:endParaRPr lang="ja-JP" altLang="ja-JP" sz="1100" dirty="0">
              <a:solidFill>
                <a:prstClr val="black"/>
              </a:solidFill>
              <a:latin typeface="Times New Roman" pitchFamily="18" charset="0"/>
            </a:endParaRPr>
          </a:p>
          <a:p>
            <a:pPr fontAlgn="base">
              <a:lnSpc>
                <a:spcPts val="1300"/>
              </a:lnSpc>
              <a:spcBef>
                <a:spcPct val="0"/>
              </a:spcBef>
              <a:spcAft>
                <a:spcPct val="0"/>
              </a:spcAft>
            </a:pPr>
            <a:r>
              <a:rPr lang="en-US" altLang="ja-JP" sz="1100" dirty="0">
                <a:solidFill>
                  <a:prstClr val="black"/>
                </a:solidFill>
                <a:latin typeface="Times New Roman" pitchFamily="18" charset="0"/>
              </a:rPr>
              <a:t> </a:t>
            </a:r>
            <a:endParaRPr lang="ja-JP" altLang="ja-JP" sz="1100" dirty="0">
              <a:solidFill>
                <a:prstClr val="black"/>
              </a:solidFill>
              <a:latin typeface="Times New Roman" pitchFamily="18" charset="0"/>
            </a:endParaRPr>
          </a:p>
          <a:p>
            <a:pPr fontAlgn="base">
              <a:lnSpc>
                <a:spcPts val="1300"/>
              </a:lnSpc>
              <a:spcBef>
                <a:spcPct val="0"/>
              </a:spcBef>
              <a:spcAft>
                <a:spcPct val="0"/>
              </a:spcAft>
            </a:pPr>
            <a:r>
              <a:rPr lang="ja-JP" altLang="ja-JP" sz="1100" b="1" dirty="0">
                <a:solidFill>
                  <a:prstClr val="black"/>
                </a:solidFill>
                <a:latin typeface="Times New Roman" pitchFamily="18" charset="0"/>
              </a:rPr>
              <a:t>３</a:t>
            </a:r>
            <a:r>
              <a:rPr lang="ja-JP" altLang="ja-JP" sz="1100" dirty="0">
                <a:solidFill>
                  <a:prstClr val="black"/>
                </a:solidFill>
                <a:latin typeface="Times New Roman" pitchFamily="18" charset="0"/>
              </a:rPr>
              <a:t>　</a:t>
            </a:r>
            <a:r>
              <a:rPr lang="ja-JP" altLang="ja-JP" sz="1100" b="1" dirty="0">
                <a:solidFill>
                  <a:prstClr val="black"/>
                </a:solidFill>
                <a:latin typeface="Times New Roman" pitchFamily="18" charset="0"/>
              </a:rPr>
              <a:t>第７次医療計画公示前における病院開設等の許可申請の取扱い等について</a:t>
            </a:r>
            <a:endParaRPr lang="ja-JP" altLang="ja-JP" sz="1100" dirty="0">
              <a:solidFill>
                <a:prstClr val="black"/>
              </a:solidFill>
              <a:latin typeface="Times New Roman" pitchFamily="18" charset="0"/>
            </a:endParaRPr>
          </a:p>
          <a:p>
            <a:pPr indent="174625" fontAlgn="base">
              <a:lnSpc>
                <a:spcPts val="1300"/>
              </a:lnSpc>
              <a:spcBef>
                <a:spcPct val="0"/>
              </a:spcBef>
              <a:spcAft>
                <a:spcPct val="0"/>
              </a:spcAft>
            </a:pPr>
            <a:r>
              <a:rPr lang="ja-JP" altLang="ja-JP" sz="1100" dirty="0" smtClean="0">
                <a:solidFill>
                  <a:prstClr val="black"/>
                </a:solidFill>
                <a:latin typeface="Times New Roman" pitchFamily="18" charset="0"/>
              </a:rPr>
              <a:t>現行</a:t>
            </a:r>
            <a:r>
              <a:rPr lang="ja-JP" altLang="ja-JP" sz="1100" dirty="0">
                <a:solidFill>
                  <a:prstClr val="black"/>
                </a:solidFill>
                <a:latin typeface="Times New Roman" pitchFamily="18" charset="0"/>
              </a:rPr>
              <a:t>の医療計画において、無菌病室、集中治療室（</a:t>
            </a:r>
            <a:r>
              <a:rPr lang="en-US" altLang="ja-JP" sz="1100" dirty="0">
                <a:solidFill>
                  <a:prstClr val="black"/>
                </a:solidFill>
                <a:latin typeface="Times New Roman" pitchFamily="18" charset="0"/>
              </a:rPr>
              <a:t>ICU</a:t>
            </a:r>
            <a:r>
              <a:rPr lang="ja-JP" altLang="ja-JP" sz="1100" dirty="0">
                <a:solidFill>
                  <a:prstClr val="black"/>
                </a:solidFill>
                <a:latin typeface="Times New Roman" pitchFamily="18" charset="0"/>
              </a:rPr>
              <a:t>）及び心臓病専用病室（</a:t>
            </a:r>
            <a:r>
              <a:rPr lang="en-US" altLang="ja-JP" sz="1100" dirty="0">
                <a:solidFill>
                  <a:prstClr val="black"/>
                </a:solidFill>
                <a:latin typeface="Times New Roman" pitchFamily="18" charset="0"/>
              </a:rPr>
              <a:t>CCU</a:t>
            </a:r>
            <a:r>
              <a:rPr lang="ja-JP" altLang="ja-JP" sz="1100" dirty="0">
                <a:solidFill>
                  <a:prstClr val="black"/>
                </a:solidFill>
                <a:latin typeface="Times New Roman" pitchFamily="18" charset="0"/>
              </a:rPr>
              <a:t>）の病床については、専ら当該病室の病床に収容された者が利用する他の病床が同一病院又は診療所内に別途確保されているものは、既存病床数として算定しないものとされている。これらの病床については、第７次医療計画の策定を念頭に、平成</a:t>
            </a:r>
            <a:r>
              <a:rPr lang="en-US" altLang="ja-JP" sz="1100" dirty="0">
                <a:solidFill>
                  <a:prstClr val="black"/>
                </a:solidFill>
                <a:latin typeface="Times New Roman" pitchFamily="18" charset="0"/>
              </a:rPr>
              <a:t>30</a:t>
            </a:r>
            <a:r>
              <a:rPr lang="ja-JP" altLang="ja-JP" sz="1100" dirty="0">
                <a:solidFill>
                  <a:prstClr val="black"/>
                </a:solidFill>
                <a:latin typeface="Times New Roman" pitchFamily="18" charset="0"/>
              </a:rPr>
              <a:t>年４月１日以降、これまで既存病床数として算定していなかった病床を含めて、全て既存病床数として算定することとされていることから、今年度において新たに療養病床及び一般病床の整備を検討する際の判断材料の一つとして、当該病床を既存病床数に含めて、各二次医療圏における病床の整備状況を評価することが考えられるため、必要に応じて検討すること</a:t>
            </a:r>
            <a:r>
              <a:rPr lang="ja-JP" altLang="ja-JP" sz="1100" dirty="0" smtClean="0">
                <a:solidFill>
                  <a:prstClr val="black"/>
                </a:solidFill>
                <a:latin typeface="Times New Roman" pitchFamily="18" charset="0"/>
              </a:rPr>
              <a:t>。</a:t>
            </a:r>
            <a:endParaRPr lang="ja-JP" altLang="ja-JP" sz="1100" dirty="0">
              <a:solidFill>
                <a:prstClr val="black"/>
              </a:solidFill>
              <a:latin typeface="Times New Roman" pitchFamily="18" charset="0"/>
            </a:endParaRPr>
          </a:p>
        </p:txBody>
      </p:sp>
      <p:sp>
        <p:nvSpPr>
          <p:cNvPr id="5" name="正方形/長方形 4"/>
          <p:cNvSpPr/>
          <p:nvPr/>
        </p:nvSpPr>
        <p:spPr>
          <a:xfrm>
            <a:off x="122982" y="490434"/>
            <a:ext cx="9712941" cy="492443"/>
          </a:xfrm>
          <a:prstGeom prst="rect">
            <a:avLst/>
          </a:prstGeom>
          <a:ln>
            <a:solidFill>
              <a:schemeClr val="tx1"/>
            </a:solidFill>
            <a:prstDash val="sysDash"/>
          </a:ln>
        </p:spPr>
        <p:txBody>
          <a:bodyPr wrap="square">
            <a:spAutoFit/>
          </a:bodyPr>
          <a:lstStyle/>
          <a:p>
            <a:pPr algn="ctr" fontAlgn="base">
              <a:spcBef>
                <a:spcPct val="0"/>
              </a:spcBef>
              <a:spcAft>
                <a:spcPct val="0"/>
              </a:spcAft>
            </a:pPr>
            <a:r>
              <a:rPr lang="ja-JP" altLang="en-US" sz="1400" dirty="0" smtClean="0">
                <a:solidFill>
                  <a:prstClr val="black"/>
                </a:solidFill>
                <a:latin typeface="Times New Roman" pitchFamily="18" charset="0"/>
              </a:rPr>
              <a:t>「</a:t>
            </a:r>
            <a:r>
              <a:rPr lang="ja-JP" altLang="ja-JP" sz="1400" dirty="0" smtClean="0">
                <a:solidFill>
                  <a:prstClr val="black"/>
                </a:solidFill>
                <a:latin typeface="Times New Roman" pitchFamily="18" charset="0"/>
              </a:rPr>
              <a:t>地域</a:t>
            </a:r>
            <a:r>
              <a:rPr lang="ja-JP" altLang="ja-JP" sz="1400" dirty="0">
                <a:solidFill>
                  <a:prstClr val="black"/>
                </a:solidFill>
                <a:latin typeface="Times New Roman" pitchFamily="18" charset="0"/>
              </a:rPr>
              <a:t>医療構想を踏まえた病床の整備に当たり都道府県が留意すべき事項に</a:t>
            </a:r>
            <a:r>
              <a:rPr lang="ja-JP" altLang="ja-JP" sz="1400" dirty="0" smtClean="0">
                <a:solidFill>
                  <a:prstClr val="black"/>
                </a:solidFill>
                <a:latin typeface="Times New Roman" pitchFamily="18" charset="0"/>
              </a:rPr>
              <a:t>ついて</a:t>
            </a:r>
            <a:r>
              <a:rPr lang="ja-JP" altLang="en-US" sz="1400" dirty="0" smtClean="0">
                <a:solidFill>
                  <a:prstClr val="black"/>
                </a:solidFill>
                <a:latin typeface="Times New Roman" pitchFamily="18" charset="0"/>
              </a:rPr>
              <a:t>」</a:t>
            </a:r>
            <a:endParaRPr lang="en-US" altLang="ja-JP" sz="1400" dirty="0" smtClean="0">
              <a:solidFill>
                <a:prstClr val="black"/>
              </a:solidFill>
              <a:latin typeface="Times New Roman" pitchFamily="18" charset="0"/>
            </a:endParaRPr>
          </a:p>
          <a:p>
            <a:pPr algn="ctr" fontAlgn="base">
              <a:spcBef>
                <a:spcPct val="0"/>
              </a:spcBef>
              <a:spcAft>
                <a:spcPct val="0"/>
              </a:spcAft>
            </a:pPr>
            <a:r>
              <a:rPr lang="ja-JP" altLang="en-US" sz="1200" dirty="0" smtClean="0">
                <a:solidFill>
                  <a:prstClr val="black"/>
                </a:solidFill>
                <a:latin typeface="Times New Roman" pitchFamily="18" charset="0"/>
              </a:rPr>
              <a:t>（平成</a:t>
            </a:r>
            <a:r>
              <a:rPr lang="en-US" altLang="ja-JP" sz="1200" dirty="0" smtClean="0">
                <a:solidFill>
                  <a:prstClr val="black"/>
                </a:solidFill>
                <a:latin typeface="Times New Roman" pitchFamily="18" charset="0"/>
              </a:rPr>
              <a:t>29</a:t>
            </a:r>
            <a:r>
              <a:rPr lang="ja-JP" altLang="en-US" sz="1200" dirty="0" smtClean="0">
                <a:solidFill>
                  <a:prstClr val="black"/>
                </a:solidFill>
                <a:latin typeface="Times New Roman" pitchFamily="18" charset="0"/>
              </a:rPr>
              <a:t>年</a:t>
            </a:r>
            <a:r>
              <a:rPr lang="en-US" altLang="ja-JP" sz="1200" dirty="0" smtClean="0">
                <a:solidFill>
                  <a:prstClr val="black"/>
                </a:solidFill>
                <a:latin typeface="Times New Roman" pitchFamily="18" charset="0"/>
              </a:rPr>
              <a:t>6</a:t>
            </a:r>
            <a:r>
              <a:rPr lang="ja-JP" altLang="en-US" sz="1200" dirty="0" smtClean="0">
                <a:solidFill>
                  <a:prstClr val="black"/>
                </a:solidFill>
                <a:latin typeface="Times New Roman" pitchFamily="18" charset="0"/>
              </a:rPr>
              <a:t>月</a:t>
            </a:r>
            <a:r>
              <a:rPr lang="en-US" altLang="ja-JP" sz="1200" dirty="0" smtClean="0">
                <a:solidFill>
                  <a:prstClr val="black"/>
                </a:solidFill>
                <a:latin typeface="Times New Roman" pitchFamily="18" charset="0"/>
              </a:rPr>
              <a:t>23</a:t>
            </a:r>
            <a:r>
              <a:rPr lang="ja-JP" altLang="en-US" sz="1200" dirty="0" smtClean="0">
                <a:solidFill>
                  <a:prstClr val="black"/>
                </a:solidFill>
                <a:latin typeface="Times New Roman" pitchFamily="18" charset="0"/>
              </a:rPr>
              <a:t>日付け医政地発</a:t>
            </a:r>
            <a:r>
              <a:rPr lang="en-US" altLang="ja-JP" sz="1200" dirty="0" smtClean="0">
                <a:solidFill>
                  <a:prstClr val="black"/>
                </a:solidFill>
                <a:latin typeface="Times New Roman" pitchFamily="18" charset="0"/>
              </a:rPr>
              <a:t>0623</a:t>
            </a:r>
            <a:r>
              <a:rPr lang="ja-JP" altLang="en-US" sz="1200" dirty="0" smtClean="0">
                <a:solidFill>
                  <a:prstClr val="black"/>
                </a:solidFill>
                <a:latin typeface="Times New Roman" pitchFamily="18" charset="0"/>
              </a:rPr>
              <a:t>第</a:t>
            </a:r>
            <a:r>
              <a:rPr lang="en-US" altLang="ja-JP" sz="1200" dirty="0" smtClean="0">
                <a:solidFill>
                  <a:prstClr val="black"/>
                </a:solidFill>
                <a:latin typeface="Times New Roman" pitchFamily="18" charset="0"/>
              </a:rPr>
              <a:t>1</a:t>
            </a:r>
            <a:r>
              <a:rPr lang="ja-JP" altLang="en-US" sz="1200" dirty="0" smtClean="0">
                <a:solidFill>
                  <a:prstClr val="black"/>
                </a:solidFill>
                <a:latin typeface="Times New Roman" pitchFamily="18" charset="0"/>
              </a:rPr>
              <a:t>号厚生労働省医政局地域医療計画課長通知）抜粋</a:t>
            </a:r>
            <a:endParaRPr lang="ja-JP" altLang="ja-JP" sz="1200" dirty="0">
              <a:solidFill>
                <a:prstClr val="black"/>
              </a:solidFill>
              <a:latin typeface="Times New Roman" pitchFamily="18" charset="0"/>
            </a:endParaRPr>
          </a:p>
        </p:txBody>
      </p:sp>
      <p:sp>
        <p:nvSpPr>
          <p:cNvPr id="6" name="スライド番号プレースホルダー 3"/>
          <p:cNvSpPr txBox="1">
            <a:spLocks/>
          </p:cNvSpPr>
          <p:nvPr/>
        </p:nvSpPr>
        <p:spPr>
          <a:xfrm>
            <a:off x="3797300" y="649291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800" b="0" i="0" u="none" strike="noStrike" kern="1200" cap="none" spc="0" normalizeH="0" baseline="0" noProof="0" smtClean="0">
                <a:ln>
                  <a:noFill/>
                </a:ln>
                <a:solidFill>
                  <a:prstClr val="black">
                    <a:tint val="75000"/>
                  </a:prstClr>
                </a:solidFill>
                <a:effectLst/>
                <a:uLnTx/>
                <a:uFillTx/>
                <a:latin typeface="Arial"/>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1" lang="ja-JP" altLang="en-US" sz="1800" b="0" i="0" u="none" strike="noStrike" kern="1200" cap="none" spc="0" normalizeH="0" baseline="0" noProof="0" dirty="0">
              <a:ln>
                <a:noFill/>
              </a:ln>
              <a:solidFill>
                <a:prstClr val="black">
                  <a:tint val="75000"/>
                </a:prstClr>
              </a:solidFill>
              <a:effectLst/>
              <a:uLnTx/>
              <a:uFillTx/>
              <a:latin typeface="Arial"/>
              <a:ea typeface="メイリオ"/>
              <a:cs typeface="+mn-cs"/>
            </a:endParaRPr>
          </a:p>
        </p:txBody>
      </p:sp>
    </p:spTree>
    <p:extLst>
      <p:ext uri="{BB962C8B-B14F-4D97-AF65-F5344CB8AC3E}">
        <p14:creationId xmlns:p14="http://schemas.microsoft.com/office/powerpoint/2010/main" val="1030233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487" y="0"/>
            <a:ext cx="9906000" cy="461665"/>
          </a:xfrm>
          <a:prstGeom prst="rect">
            <a:avLst/>
          </a:prstGeom>
          <a:solidFill>
            <a:schemeClr val="tx2"/>
          </a:solidFill>
        </p:spPr>
        <p:txBody>
          <a:bodyPr wrap="square" rtlCol="0" anchor="b">
            <a:spAutoFit/>
          </a:bodyPr>
          <a:lstStyle/>
          <a:p>
            <a:pPr algn="ctr" fontAlgn="base">
              <a:spcBef>
                <a:spcPct val="0"/>
              </a:spcBef>
              <a:spcAft>
                <a:spcPct val="0"/>
              </a:spcAft>
            </a:pPr>
            <a:r>
              <a:rPr lang="ja-JP" altLang="en-US" sz="2400" b="1" dirty="0" smtClean="0">
                <a:solidFill>
                  <a:prstClr val="white"/>
                </a:solidFill>
                <a:latin typeface="Times New Roman" pitchFamily="18" charset="0"/>
              </a:rPr>
              <a:t>非稼働病棟に係る議論の進め方に関する留意事項</a:t>
            </a:r>
            <a:endParaRPr lang="ja-JP" altLang="en-US" sz="2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122982" y="563040"/>
            <a:ext cx="9712941" cy="492443"/>
          </a:xfrm>
          <a:prstGeom prst="rect">
            <a:avLst/>
          </a:prstGeom>
          <a:ln>
            <a:solidFill>
              <a:schemeClr val="tx1"/>
            </a:solidFill>
            <a:prstDash val="sysDash"/>
          </a:ln>
        </p:spPr>
        <p:txBody>
          <a:bodyPr wrap="square">
            <a:spAutoFit/>
          </a:bodyPr>
          <a:lstStyle/>
          <a:p>
            <a:pPr algn="ctr" fontAlgn="base">
              <a:spcBef>
                <a:spcPct val="0"/>
              </a:spcBef>
              <a:spcAft>
                <a:spcPct val="0"/>
              </a:spcAft>
            </a:pPr>
            <a:r>
              <a:rPr lang="ja-JP" altLang="en-US" sz="1400" dirty="0">
                <a:solidFill>
                  <a:prstClr val="black"/>
                </a:solidFill>
                <a:latin typeface="Times New Roman" pitchFamily="18" charset="0"/>
              </a:rPr>
              <a:t>「地域医療構想調整会議の進め方に関する留意事項に</a:t>
            </a:r>
            <a:r>
              <a:rPr lang="ja-JP" altLang="en-US" sz="1400" dirty="0" smtClean="0">
                <a:solidFill>
                  <a:prstClr val="black"/>
                </a:solidFill>
                <a:latin typeface="Times New Roman" pitchFamily="18" charset="0"/>
              </a:rPr>
              <a:t>ついて」</a:t>
            </a:r>
            <a:endParaRPr lang="en-US" altLang="ja-JP" sz="1400" dirty="0" smtClean="0">
              <a:solidFill>
                <a:prstClr val="black"/>
              </a:solidFill>
              <a:latin typeface="Times New Roman" pitchFamily="18" charset="0"/>
            </a:endParaRPr>
          </a:p>
          <a:p>
            <a:pPr algn="ctr" fontAlgn="base">
              <a:spcBef>
                <a:spcPct val="0"/>
              </a:spcBef>
              <a:spcAft>
                <a:spcPct val="0"/>
              </a:spcAft>
            </a:pPr>
            <a:r>
              <a:rPr lang="ja-JP" altLang="en-US" sz="1200" dirty="0" smtClean="0">
                <a:solidFill>
                  <a:prstClr val="black"/>
                </a:solidFill>
                <a:latin typeface="Times New Roman" pitchFamily="18" charset="0"/>
              </a:rPr>
              <a:t>（平成</a:t>
            </a:r>
            <a:r>
              <a:rPr lang="en-US" altLang="ja-JP" sz="1200" dirty="0" smtClean="0">
                <a:solidFill>
                  <a:prstClr val="black"/>
                </a:solidFill>
                <a:latin typeface="Times New Roman" pitchFamily="18" charset="0"/>
              </a:rPr>
              <a:t>29</a:t>
            </a:r>
            <a:r>
              <a:rPr lang="ja-JP" altLang="en-US" sz="1200" dirty="0" smtClean="0">
                <a:solidFill>
                  <a:prstClr val="black"/>
                </a:solidFill>
                <a:latin typeface="Times New Roman" pitchFamily="18" charset="0"/>
              </a:rPr>
              <a:t>年</a:t>
            </a:r>
            <a:r>
              <a:rPr lang="en-US" altLang="ja-JP" sz="1200" dirty="0">
                <a:solidFill>
                  <a:prstClr val="black"/>
                </a:solidFill>
                <a:latin typeface="Times New Roman" pitchFamily="18" charset="0"/>
              </a:rPr>
              <a:t>11</a:t>
            </a:r>
            <a:r>
              <a:rPr lang="ja-JP" altLang="en-US" sz="1200" dirty="0" smtClean="0">
                <a:solidFill>
                  <a:prstClr val="black"/>
                </a:solidFill>
                <a:latin typeface="Times New Roman" pitchFamily="18" charset="0"/>
              </a:rPr>
              <a:t>月</a:t>
            </a:r>
            <a:r>
              <a:rPr lang="en-US" altLang="ja-JP" sz="1200" dirty="0">
                <a:solidFill>
                  <a:prstClr val="black"/>
                </a:solidFill>
                <a:latin typeface="Times New Roman" pitchFamily="18" charset="0"/>
              </a:rPr>
              <a:t>6</a:t>
            </a:r>
            <a:r>
              <a:rPr lang="ja-JP" altLang="en-US" sz="1200" dirty="0">
                <a:solidFill>
                  <a:prstClr val="black"/>
                </a:solidFill>
                <a:latin typeface="Times New Roman" pitchFamily="18" charset="0"/>
              </a:rPr>
              <a:t>日付け厚生労働省医政局地域医療計画事務連絡</a:t>
            </a:r>
            <a:r>
              <a:rPr lang="ja-JP" altLang="en-US" sz="1200" dirty="0" smtClean="0">
                <a:solidFill>
                  <a:prstClr val="black"/>
                </a:solidFill>
                <a:latin typeface="Times New Roman" pitchFamily="18" charset="0"/>
              </a:rPr>
              <a:t>）</a:t>
            </a:r>
            <a:endParaRPr lang="ja-JP" altLang="ja-JP" sz="1400" dirty="0">
              <a:solidFill>
                <a:prstClr val="black"/>
              </a:solidFill>
              <a:latin typeface="Times New Roman" pitchFamily="18" charset="0"/>
            </a:endParaRPr>
          </a:p>
        </p:txBody>
      </p:sp>
      <p:sp>
        <p:nvSpPr>
          <p:cNvPr id="6" name="正方形/長方形 5"/>
          <p:cNvSpPr/>
          <p:nvPr/>
        </p:nvSpPr>
        <p:spPr>
          <a:xfrm>
            <a:off x="433278" y="1327287"/>
            <a:ext cx="9112821" cy="4524315"/>
          </a:xfrm>
          <a:prstGeom prst="rect">
            <a:avLst/>
          </a:prstGeom>
        </p:spPr>
        <p:txBody>
          <a:bodyPr wrap="square">
            <a:spAutoFit/>
          </a:bodyPr>
          <a:lstStyle/>
          <a:p>
            <a:pPr fontAlgn="base">
              <a:lnSpc>
                <a:spcPct val="150000"/>
              </a:lnSpc>
              <a:spcBef>
                <a:spcPct val="0"/>
              </a:spcBef>
              <a:spcAft>
                <a:spcPct val="0"/>
              </a:spcAft>
            </a:pPr>
            <a:r>
              <a:rPr lang="ja-JP" altLang="en-US" sz="1600" dirty="0" smtClean="0">
                <a:solidFill>
                  <a:prstClr val="black"/>
                </a:solidFill>
                <a:latin typeface="Times New Roman" pitchFamily="18" charset="0"/>
              </a:rPr>
              <a:t>　病床</a:t>
            </a:r>
            <a:r>
              <a:rPr lang="ja-JP" altLang="en-US" sz="1600" dirty="0">
                <a:solidFill>
                  <a:prstClr val="black"/>
                </a:solidFill>
                <a:latin typeface="Times New Roman" pitchFamily="18" charset="0"/>
              </a:rPr>
              <a:t>機能報告の結果等から、</a:t>
            </a:r>
            <a:r>
              <a:rPr lang="ja-JP" altLang="en-US" sz="1600" b="1" u="sng" dirty="0">
                <a:solidFill>
                  <a:prstClr val="black"/>
                </a:solidFill>
                <a:latin typeface="Times New Roman" pitchFamily="18" charset="0"/>
              </a:rPr>
              <a:t>病床が全て稼働していない病棟を有する医療機関が確認された場合</a:t>
            </a:r>
            <a:r>
              <a:rPr lang="ja-JP" altLang="en-US" sz="1600" dirty="0">
                <a:solidFill>
                  <a:prstClr val="black"/>
                </a:solidFill>
                <a:latin typeface="Times New Roman" pitchFamily="18" charset="0"/>
              </a:rPr>
              <a:t>には、当該医療機関に対し、</a:t>
            </a:r>
            <a:r>
              <a:rPr lang="ja-JP" altLang="en-US" sz="1600" b="1" u="sng" dirty="0">
                <a:solidFill>
                  <a:prstClr val="black"/>
                </a:solidFill>
                <a:latin typeface="Times New Roman" pitchFamily="18" charset="0"/>
              </a:rPr>
              <a:t>地域医療構想調整会議へ出席</a:t>
            </a:r>
            <a:r>
              <a:rPr lang="ja-JP" altLang="en-US" sz="1600" dirty="0">
                <a:solidFill>
                  <a:prstClr val="black"/>
                </a:solidFill>
                <a:latin typeface="Times New Roman" pitchFamily="18" charset="0"/>
              </a:rPr>
              <a:t>し、次の点について説明するよう求めること。</a:t>
            </a:r>
          </a:p>
          <a:p>
            <a:pPr fontAlgn="base">
              <a:lnSpc>
                <a:spcPct val="150000"/>
              </a:lnSpc>
              <a:spcBef>
                <a:spcPct val="0"/>
              </a:spcBef>
              <a:spcAft>
                <a:spcPct val="0"/>
              </a:spcAft>
            </a:pPr>
            <a:r>
              <a:rPr lang="ja-JP" altLang="en-US" sz="1600" dirty="0">
                <a:solidFill>
                  <a:prstClr val="black"/>
                </a:solidFill>
                <a:latin typeface="Times New Roman" pitchFamily="18" charset="0"/>
              </a:rPr>
              <a:t>・　病棟を稼働していない理由</a:t>
            </a:r>
          </a:p>
          <a:p>
            <a:pPr fontAlgn="base">
              <a:lnSpc>
                <a:spcPct val="150000"/>
              </a:lnSpc>
              <a:spcBef>
                <a:spcPct val="0"/>
              </a:spcBef>
              <a:spcAft>
                <a:spcPct val="0"/>
              </a:spcAft>
            </a:pPr>
            <a:r>
              <a:rPr lang="ja-JP" altLang="en-US" sz="1600" dirty="0">
                <a:solidFill>
                  <a:prstClr val="black"/>
                </a:solidFill>
                <a:latin typeface="Times New Roman" pitchFamily="18" charset="0"/>
              </a:rPr>
              <a:t>・　当該病棟の今後の運用見通しに関する</a:t>
            </a:r>
            <a:r>
              <a:rPr lang="ja-JP" altLang="en-US" sz="1600" dirty="0" smtClean="0">
                <a:solidFill>
                  <a:prstClr val="black"/>
                </a:solidFill>
                <a:latin typeface="Times New Roman" pitchFamily="18" charset="0"/>
              </a:rPr>
              <a:t>計画</a:t>
            </a:r>
            <a:endParaRPr lang="en-US" altLang="ja-JP" sz="1600" dirty="0" smtClean="0">
              <a:solidFill>
                <a:prstClr val="black"/>
              </a:solidFill>
              <a:latin typeface="Times New Roman" pitchFamily="18" charset="0"/>
            </a:endParaRPr>
          </a:p>
          <a:p>
            <a:pPr fontAlgn="base">
              <a:lnSpc>
                <a:spcPct val="150000"/>
              </a:lnSpc>
              <a:spcBef>
                <a:spcPct val="0"/>
              </a:spcBef>
              <a:spcAft>
                <a:spcPct val="0"/>
              </a:spcAft>
            </a:pPr>
            <a:endParaRPr lang="ja-JP" altLang="en-US" sz="1600" dirty="0">
              <a:solidFill>
                <a:prstClr val="black"/>
              </a:solidFill>
              <a:latin typeface="Times New Roman" pitchFamily="18" charset="0"/>
            </a:endParaRPr>
          </a:p>
          <a:p>
            <a:pPr fontAlgn="base">
              <a:lnSpc>
                <a:spcPct val="150000"/>
              </a:lnSpc>
              <a:spcBef>
                <a:spcPct val="0"/>
              </a:spcBef>
              <a:spcAft>
                <a:spcPct val="0"/>
              </a:spcAft>
            </a:pPr>
            <a:r>
              <a:rPr lang="ja-JP" altLang="en-US" sz="1600" dirty="0" smtClean="0">
                <a:solidFill>
                  <a:prstClr val="black"/>
                </a:solidFill>
                <a:latin typeface="Times New Roman" pitchFamily="18" charset="0"/>
              </a:rPr>
              <a:t>　その</a:t>
            </a:r>
            <a:r>
              <a:rPr lang="ja-JP" altLang="en-US" sz="1600" dirty="0">
                <a:solidFill>
                  <a:prstClr val="black"/>
                </a:solidFill>
                <a:latin typeface="Times New Roman" pitchFamily="18" charset="0"/>
              </a:rPr>
              <a:t>上で、</a:t>
            </a:r>
            <a:r>
              <a:rPr lang="ja-JP" altLang="en-US" sz="1600" b="1" u="sng" dirty="0">
                <a:solidFill>
                  <a:prstClr val="black"/>
                </a:solidFill>
                <a:latin typeface="Times New Roman" pitchFamily="18" charset="0"/>
              </a:rPr>
              <a:t>当該病棟の今後の運用見通しに関し、病棟を再び稼働しようとする計画がある場合</a:t>
            </a:r>
            <a:r>
              <a:rPr lang="ja-JP" altLang="en-US" sz="1600" dirty="0">
                <a:solidFill>
                  <a:prstClr val="black"/>
                </a:solidFill>
                <a:latin typeface="Times New Roman" pitchFamily="18" charset="0"/>
              </a:rPr>
              <a:t>には、当該医療機関の医療従事者の確保に係る方針、地域の他の医療機関の診療実績や将来の医療需要の動向等を踏まえ、</a:t>
            </a:r>
            <a:r>
              <a:rPr lang="ja-JP" altLang="en-US" sz="1600" b="1" u="sng" dirty="0">
                <a:solidFill>
                  <a:prstClr val="black"/>
                </a:solidFill>
                <a:latin typeface="Times New Roman" pitchFamily="18" charset="0"/>
              </a:rPr>
              <a:t>現在稼働している病棟の稼働率を現在以上に上げたとしてもなお追加的な病棟の再稼働の必要性があるか否かについて地域医療構想調整会議において十分に議論</a:t>
            </a:r>
            <a:r>
              <a:rPr lang="ja-JP" altLang="en-US" sz="1600" dirty="0">
                <a:solidFill>
                  <a:prstClr val="black"/>
                </a:solidFill>
                <a:latin typeface="Times New Roman" pitchFamily="18" charset="0"/>
              </a:rPr>
              <a:t>すること</a:t>
            </a:r>
            <a:r>
              <a:rPr lang="ja-JP" altLang="en-US" sz="1600" dirty="0" smtClean="0">
                <a:solidFill>
                  <a:prstClr val="black"/>
                </a:solidFill>
                <a:latin typeface="Times New Roman" pitchFamily="18" charset="0"/>
              </a:rPr>
              <a:t>。</a:t>
            </a:r>
            <a:endParaRPr lang="en-US" altLang="ja-JP" sz="1600" dirty="0" smtClean="0">
              <a:solidFill>
                <a:prstClr val="black"/>
              </a:solidFill>
              <a:latin typeface="Times New Roman" pitchFamily="18" charset="0"/>
            </a:endParaRPr>
          </a:p>
          <a:p>
            <a:pPr fontAlgn="base">
              <a:lnSpc>
                <a:spcPct val="150000"/>
              </a:lnSpc>
              <a:spcBef>
                <a:spcPct val="0"/>
              </a:spcBef>
              <a:spcAft>
                <a:spcPct val="0"/>
              </a:spcAft>
            </a:pPr>
            <a:endParaRPr lang="ja-JP" altLang="en-US" sz="1600" dirty="0">
              <a:solidFill>
                <a:prstClr val="black"/>
              </a:solidFill>
              <a:latin typeface="Times New Roman" pitchFamily="18" charset="0"/>
            </a:endParaRPr>
          </a:p>
          <a:p>
            <a:pPr fontAlgn="base">
              <a:lnSpc>
                <a:spcPct val="150000"/>
              </a:lnSpc>
              <a:spcBef>
                <a:spcPct val="0"/>
              </a:spcBef>
              <a:spcAft>
                <a:spcPct val="0"/>
              </a:spcAft>
            </a:pPr>
            <a:r>
              <a:rPr lang="ja-JP" altLang="en-US" sz="1600" dirty="0" smtClean="0">
                <a:solidFill>
                  <a:prstClr val="black"/>
                </a:solidFill>
                <a:latin typeface="Times New Roman" pitchFamily="18" charset="0"/>
              </a:rPr>
              <a:t>　特</a:t>
            </a:r>
            <a:r>
              <a:rPr lang="ja-JP" altLang="en-US" sz="1600" dirty="0">
                <a:solidFill>
                  <a:prstClr val="black"/>
                </a:solidFill>
                <a:latin typeface="Times New Roman" pitchFamily="18" charset="0"/>
              </a:rPr>
              <a:t>に、</a:t>
            </a:r>
            <a:r>
              <a:rPr lang="ja-JP" altLang="en-US" sz="1600" b="1" u="sng" dirty="0">
                <a:solidFill>
                  <a:prstClr val="black"/>
                </a:solidFill>
                <a:latin typeface="Times New Roman" pitchFamily="18" charset="0"/>
              </a:rPr>
              <a:t>再稼働した場合に担う予定の病床機能</a:t>
            </a:r>
            <a:r>
              <a:rPr lang="ja-JP" altLang="en-US" sz="1600" dirty="0">
                <a:solidFill>
                  <a:prstClr val="black"/>
                </a:solidFill>
                <a:latin typeface="Times New Roman" pitchFamily="18" charset="0"/>
              </a:rPr>
              <a:t>が、構想区域において</a:t>
            </a:r>
            <a:r>
              <a:rPr lang="ja-JP" altLang="en-US" sz="1600" b="1" u="sng" dirty="0">
                <a:solidFill>
                  <a:prstClr val="black"/>
                </a:solidFill>
                <a:latin typeface="Times New Roman" pitchFamily="18" charset="0"/>
              </a:rPr>
              <a:t>過剰な病床機能である場合</a:t>
            </a:r>
            <a:r>
              <a:rPr lang="ja-JP" altLang="en-US" sz="1600" dirty="0">
                <a:solidFill>
                  <a:prstClr val="black"/>
                </a:solidFill>
                <a:latin typeface="Times New Roman" pitchFamily="18" charset="0"/>
              </a:rPr>
              <a:t>には、過剰な病床機能へ転換するケースと同様とみなし、</a:t>
            </a:r>
            <a:r>
              <a:rPr lang="ja-JP" altLang="en-US" sz="1600" b="1" u="sng" dirty="0">
                <a:solidFill>
                  <a:prstClr val="black"/>
                </a:solidFill>
                <a:latin typeface="Times New Roman" pitchFamily="18" charset="0"/>
              </a:rPr>
              <a:t>より慎重に議論</a:t>
            </a:r>
            <a:r>
              <a:rPr lang="ja-JP" altLang="en-US" sz="1600" dirty="0">
                <a:solidFill>
                  <a:prstClr val="black"/>
                </a:solidFill>
                <a:latin typeface="Times New Roman" pitchFamily="18" charset="0"/>
              </a:rPr>
              <a:t>を進めること。</a:t>
            </a:r>
          </a:p>
        </p:txBody>
      </p:sp>
      <p:sp>
        <p:nvSpPr>
          <p:cNvPr id="7" name="スライド番号プレースホルダー 3"/>
          <p:cNvSpPr txBox="1">
            <a:spLocks/>
          </p:cNvSpPr>
          <p:nvPr/>
        </p:nvSpPr>
        <p:spPr>
          <a:xfrm>
            <a:off x="3797300" y="649291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800" b="0" i="0" u="none" strike="noStrike" kern="1200" cap="none" spc="0" normalizeH="0" baseline="0" noProof="0" smtClean="0">
                <a:ln>
                  <a:noFill/>
                </a:ln>
                <a:solidFill>
                  <a:prstClr val="black">
                    <a:tint val="75000"/>
                  </a:prstClr>
                </a:solidFill>
                <a:effectLst/>
                <a:uLnTx/>
                <a:uFillTx/>
                <a:latin typeface="Arial"/>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1" lang="ja-JP" altLang="en-US" sz="1800" b="0" i="0" u="none" strike="noStrike" kern="1200" cap="none" spc="0" normalizeH="0" baseline="0" noProof="0" dirty="0">
              <a:ln>
                <a:noFill/>
              </a:ln>
              <a:solidFill>
                <a:prstClr val="black">
                  <a:tint val="75000"/>
                </a:prstClr>
              </a:solidFill>
              <a:effectLst/>
              <a:uLnTx/>
              <a:uFillTx/>
              <a:latin typeface="Arial"/>
              <a:ea typeface="メイリオ"/>
              <a:cs typeface="+mn-cs"/>
            </a:endParaRPr>
          </a:p>
        </p:txBody>
      </p:sp>
    </p:spTree>
    <p:extLst>
      <p:ext uri="{BB962C8B-B14F-4D97-AF65-F5344CB8AC3E}">
        <p14:creationId xmlns:p14="http://schemas.microsoft.com/office/powerpoint/2010/main" val="1974848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p:cNvSpPr txBox="1"/>
          <p:nvPr/>
        </p:nvSpPr>
        <p:spPr>
          <a:xfrm>
            <a:off x="40104" y="671432"/>
            <a:ext cx="9864000" cy="506266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lIns="35955" tIns="35955" rIns="35955" bIns="35955" rtlCol="0">
            <a:spAutoFit/>
          </a:bodyPr>
          <a:lstStyle/>
          <a:p>
            <a:pPr marL="259200" marR="0" lvl="0" indent="-342758" algn="l" defTabSz="91402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Arial"/>
                <a:ea typeface="メイリオ"/>
                <a:cs typeface="+mn-cs"/>
              </a:rPr>
              <a:t>○　</a:t>
            </a:r>
            <a:r>
              <a:rPr kumimoji="1" lang="ja-JP" altLang="en-US" sz="2000" b="0" i="0" u="none" strike="noStrike" kern="1200" cap="none" spc="0" normalizeH="0" baseline="0" noProof="0" dirty="0">
                <a:ln>
                  <a:noFill/>
                </a:ln>
                <a:solidFill>
                  <a:prstClr val="black"/>
                </a:solidFill>
                <a:effectLst/>
                <a:uLnTx/>
                <a:uFillTx/>
                <a:latin typeface="Arial"/>
                <a:ea typeface="メイリオ"/>
                <a:cs typeface="+mn-cs"/>
              </a:rPr>
              <a:t>各医療機関（有床診療所を含む。）は、毎年、病棟単位で、医療機能の「現状」と「今後の方向」を、自ら１つ選択して、都道府県に報告。</a:t>
            </a:r>
            <a:r>
              <a:rPr kumimoji="1" lang="ja-JP" altLang="en-US" sz="1200" b="0" i="0" u="none" strike="noStrike" kern="1200" cap="none" spc="0" normalizeH="0" baseline="0" noProof="0" dirty="0">
                <a:ln>
                  <a:noFill/>
                </a:ln>
                <a:solidFill>
                  <a:prstClr val="black"/>
                </a:solidFill>
                <a:effectLst/>
                <a:uLnTx/>
                <a:uFillTx/>
                <a:latin typeface="Arial"/>
                <a:ea typeface="メイリオ"/>
                <a:cs typeface="+mn-cs"/>
              </a:rPr>
              <a:t>　　　　</a:t>
            </a:r>
            <a:endParaRPr kumimoji="1" lang="en-US" altLang="ja-JP" sz="1200" b="0" i="0" u="none" strike="noStrike" kern="1200" cap="none" spc="0" normalizeH="0" baseline="0" noProof="0" dirty="0">
              <a:ln>
                <a:noFill/>
              </a:ln>
              <a:solidFill>
                <a:prstClr val="black"/>
              </a:solidFill>
              <a:effectLst/>
              <a:uLnTx/>
              <a:uFillTx/>
              <a:latin typeface="Arial"/>
              <a:ea typeface="メイリオ"/>
              <a:cs typeface="+mn-cs"/>
            </a:endParaRPr>
          </a:p>
          <a:p>
            <a:pPr marL="177565" marR="0" lvl="0" indent="-177565" algn="l" defTabSz="91402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a:ea typeface="メイリオ"/>
                <a:cs typeface="+mn-cs"/>
              </a:rPr>
              <a:t>　</a:t>
            </a: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177565" marR="0" lvl="0" indent="-177565" algn="l" defTabSz="91402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a:ea typeface="メイリオ"/>
                <a:cs typeface="+mn-cs"/>
              </a:rPr>
              <a:t>　</a:t>
            </a:r>
            <a:endParaRPr kumimoji="1" lang="en-US" altLang="ja-JP" sz="1200" b="0" i="0" u="none" strike="noStrike" kern="1200" cap="none" spc="0" normalizeH="0" baseline="0" noProof="0" dirty="0">
              <a:ln>
                <a:noFill/>
              </a:ln>
              <a:solidFill>
                <a:prstClr val="black"/>
              </a:solidFill>
              <a:effectLst/>
              <a:uLnTx/>
              <a:uFillTx/>
              <a:latin typeface="Arial"/>
              <a:ea typeface="メイリオ"/>
              <a:cs typeface="+mn-cs"/>
            </a:endParaRPr>
          </a:p>
          <a:p>
            <a:pPr marL="272691" marR="0" lvl="0" indent="-272691" algn="l" defTabSz="91402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355132" marR="0" lvl="0" indent="-177565" algn="l" defTabSz="91402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Arial"/>
              <a:ea typeface="メイリオ"/>
              <a:cs typeface="+mn-cs"/>
            </a:endParaRPr>
          </a:p>
          <a:p>
            <a:pPr marL="448673" marR="0" lvl="0" indent="-448673" algn="l" defTabSz="91402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a:ea typeface="メイリオ"/>
                <a:cs typeface="+mn-cs"/>
              </a:rPr>
              <a:t>　　</a:t>
            </a: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448673" marR="0" lvl="0" indent="-448673" algn="l" defTabSz="91402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448673" marR="0" lvl="0" indent="-448673" algn="l" defTabSz="91402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448673" marR="0" lvl="0" indent="-448673" algn="l" defTabSz="91402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a:ea typeface="メイリオ"/>
                <a:cs typeface="+mn-cs"/>
              </a:rPr>
              <a:t>     </a:t>
            </a:r>
          </a:p>
          <a:p>
            <a:pPr marL="448673" marR="0" lvl="0" indent="-448673" algn="l" defTabSz="91402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448673" marR="0" lvl="0" indent="-448673" algn="l" defTabSz="91402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448673" marR="0" lvl="0" indent="-448673" algn="l" defTabSz="91402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448673" marR="0" lvl="0" indent="-448673" algn="l" defTabSz="91402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Arial"/>
              <a:ea typeface="メイリオ"/>
              <a:cs typeface="+mn-cs"/>
            </a:endParaRPr>
          </a:p>
          <a:p>
            <a:pPr marL="174395" marR="0" lvl="0" indent="-174395" algn="l" defTabSz="91402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Arial"/>
              <a:ea typeface="メイリオ"/>
              <a:cs typeface="+mn-cs"/>
            </a:endParaRPr>
          </a:p>
        </p:txBody>
      </p:sp>
      <p:graphicFrame>
        <p:nvGraphicFramePr>
          <p:cNvPr id="9" name="表 8"/>
          <p:cNvGraphicFramePr>
            <a:graphicFrameLocks noGrp="1"/>
          </p:cNvGraphicFramePr>
          <p:nvPr>
            <p:extLst/>
          </p:nvPr>
        </p:nvGraphicFramePr>
        <p:xfrm>
          <a:off x="115489" y="1445599"/>
          <a:ext cx="9725131" cy="3394864"/>
        </p:xfrm>
        <a:graphic>
          <a:graphicData uri="http://schemas.openxmlformats.org/drawingml/2006/table">
            <a:tbl>
              <a:tblPr firstRow="1" bandRow="1">
                <a:tableStyleId>{5C22544A-7EE6-4342-B048-85BDC9FD1C3A}</a:tableStyleId>
              </a:tblPr>
              <a:tblGrid>
                <a:gridCol w="1700264">
                  <a:extLst>
                    <a:ext uri="{9D8B030D-6E8A-4147-A177-3AD203B41FA5}">
                      <a16:colId xmlns:a16="http://schemas.microsoft.com/office/drawing/2014/main" xmlns="" val="20000"/>
                    </a:ext>
                  </a:extLst>
                </a:gridCol>
                <a:gridCol w="8024867">
                  <a:extLst>
                    <a:ext uri="{9D8B030D-6E8A-4147-A177-3AD203B41FA5}">
                      <a16:colId xmlns:a16="http://schemas.microsoft.com/office/drawing/2014/main" xmlns="" val="20001"/>
                    </a:ext>
                  </a:extLst>
                </a:gridCol>
              </a:tblGrid>
              <a:tr h="309154">
                <a:tc>
                  <a:txBody>
                    <a:bodyPr/>
                    <a:lstStyle/>
                    <a:p>
                      <a:r>
                        <a:rPr kumimoji="1" lang="ja-JP" altLang="en-US" sz="1400" dirty="0">
                          <a:solidFill>
                            <a:schemeClr val="tx1"/>
                          </a:solidFill>
                        </a:rPr>
                        <a:t>医療機能の名称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solidFill>
                            <a:schemeClr val="tx1"/>
                          </a:solidFill>
                        </a:rPr>
                        <a:t>医療機能の内容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172250">
                <a:tc>
                  <a:txBody>
                    <a:bodyPr/>
                    <a:lstStyle/>
                    <a:p>
                      <a:r>
                        <a:rPr lang="ja-JP" altLang="en-US" sz="2000" dirty="0"/>
                        <a:t>高度急性期機能</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4625" indent="-174625"/>
                      <a:r>
                        <a:rPr lang="ja-JP" altLang="en-US" sz="1400" dirty="0">
                          <a:solidFill>
                            <a:schemeClr val="tx1"/>
                          </a:solidFill>
                        </a:rPr>
                        <a:t>○　</a:t>
                      </a:r>
                      <a:r>
                        <a:rPr lang="ja-JP" altLang="ja-JP" sz="1400" dirty="0">
                          <a:solidFill>
                            <a:schemeClr val="tx1"/>
                          </a:solidFill>
                        </a:rPr>
                        <a:t>急性期の患者に対し、状態の早期安定化に向けて、診療密度</a:t>
                      </a:r>
                      <a:r>
                        <a:rPr lang="ja-JP" altLang="en-US" sz="1400" dirty="0">
                          <a:solidFill>
                            <a:schemeClr val="tx1"/>
                          </a:solidFill>
                        </a:rPr>
                        <a:t>が特に</a:t>
                      </a:r>
                      <a:r>
                        <a:rPr lang="ja-JP" altLang="ja-JP" sz="1400" dirty="0">
                          <a:solidFill>
                            <a:schemeClr val="tx1"/>
                          </a:solidFill>
                        </a:rPr>
                        <a:t>高い医療を提供する機能</a:t>
                      </a:r>
                      <a:endParaRPr lang="en-US" altLang="ja-JP" sz="1400" dirty="0">
                        <a:solidFill>
                          <a:schemeClr val="tx1"/>
                        </a:solidFill>
                      </a:endParaRPr>
                    </a:p>
                    <a:p>
                      <a:pPr marL="174625" indent="-174625"/>
                      <a:r>
                        <a:rPr lang="ja-JP" altLang="en-US" sz="1400" dirty="0">
                          <a:solidFill>
                            <a:schemeClr val="tx1"/>
                          </a:solidFill>
                        </a:rPr>
                        <a:t>　　　</a:t>
                      </a:r>
                      <a:r>
                        <a:rPr lang="en-US" altLang="ja-JP" sz="1400" dirty="0">
                          <a:solidFill>
                            <a:schemeClr val="tx1"/>
                          </a:solidFill>
                        </a:rPr>
                        <a:t>※</a:t>
                      </a:r>
                      <a:r>
                        <a:rPr lang="ja-JP" altLang="en-US" sz="1400" dirty="0">
                          <a:solidFill>
                            <a:schemeClr val="tx1"/>
                          </a:solidFill>
                        </a:rPr>
                        <a:t>高度急性期機能に該当すると考えられる病棟の例</a:t>
                      </a:r>
                    </a:p>
                    <a:p>
                      <a:pPr marL="174625" indent="-174625"/>
                      <a:r>
                        <a:rPr lang="ja-JP" altLang="en-US" sz="1400" dirty="0">
                          <a:solidFill>
                            <a:schemeClr val="tx1"/>
                          </a:solidFill>
                        </a:rPr>
                        <a:t>　　　　救命救急病棟、集中治療室、ハイケアユニット、新生児集中治療室、新生児治療回復室、</a:t>
                      </a:r>
                      <a:endParaRPr lang="en-US" altLang="ja-JP" sz="1400" dirty="0">
                        <a:solidFill>
                          <a:schemeClr val="tx1"/>
                        </a:solidFill>
                      </a:endParaRPr>
                    </a:p>
                    <a:p>
                      <a:pPr marL="174625" indent="-174625"/>
                      <a:r>
                        <a:rPr lang="ja-JP" altLang="en-US" sz="1400" dirty="0">
                          <a:solidFill>
                            <a:schemeClr val="tx1"/>
                          </a:solidFill>
                        </a:rPr>
                        <a:t>　　　小児集中治療室、総合周産期集中治療室であるなど、急性期の患者に対して診療密度が特に　</a:t>
                      </a:r>
                      <a:endParaRPr lang="en-US" altLang="ja-JP" sz="1400" dirty="0">
                        <a:solidFill>
                          <a:schemeClr val="tx1"/>
                        </a:solidFill>
                      </a:endParaRPr>
                    </a:p>
                    <a:p>
                      <a:pPr marL="174625" indent="-174625"/>
                      <a:r>
                        <a:rPr lang="ja-JP" altLang="en-US" sz="1400" dirty="0">
                          <a:solidFill>
                            <a:schemeClr val="tx1"/>
                          </a:solidFill>
                        </a:rPr>
                        <a:t>　　　高い医療を提供する病棟</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404814">
                <a:tc>
                  <a:txBody>
                    <a:bodyPr/>
                    <a:lstStyle/>
                    <a:p>
                      <a:r>
                        <a:rPr kumimoji="1" lang="ja-JP" altLang="en-US" sz="2000" dirty="0">
                          <a:solidFill>
                            <a:schemeClr val="tx1"/>
                          </a:solidFill>
                        </a:rPr>
                        <a:t>急性期機能</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rPr>
                        <a:t>○　急性期の患者に対し、状態の早期安定化に向けて、医療を提供する機能</a:t>
                      </a:r>
                      <a:endParaRPr lang="en-US" altLang="ja-JP"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764063">
                <a:tc>
                  <a:txBody>
                    <a:bodyPr/>
                    <a:lstStyle/>
                    <a:p>
                      <a:r>
                        <a:rPr lang="ja-JP" altLang="en-US" sz="2000" dirty="0">
                          <a:solidFill>
                            <a:schemeClr val="tx1"/>
                          </a:solidFill>
                        </a:rPr>
                        <a:t>回復期機能</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4625" indent="-174625"/>
                      <a:r>
                        <a:rPr lang="ja-JP" altLang="en-US" sz="1400" dirty="0">
                          <a:solidFill>
                            <a:schemeClr val="tx1"/>
                          </a:solidFill>
                        </a:rPr>
                        <a:t>○　急性期を経過した患者への在宅復帰に向けた医療やリハビリテーションを提供する機能。</a:t>
                      </a:r>
                      <a:endParaRPr lang="en-US" altLang="ja-JP" sz="1400" dirty="0">
                        <a:solidFill>
                          <a:schemeClr val="tx1"/>
                        </a:solidFill>
                      </a:endParaRPr>
                    </a:p>
                    <a:p>
                      <a:pPr marL="174625" indent="-174625"/>
                      <a:r>
                        <a:rPr lang="ja-JP" altLang="en-US" sz="1400" dirty="0">
                          <a:solidFill>
                            <a:schemeClr val="tx1"/>
                          </a:solidFill>
                        </a:rPr>
                        <a:t>○　特に、急性期を経過した</a:t>
                      </a:r>
                      <a:r>
                        <a:rPr lang="ja-JP" altLang="ja-JP" sz="1400" dirty="0">
                          <a:solidFill>
                            <a:schemeClr val="tx1"/>
                          </a:solidFill>
                        </a:rPr>
                        <a:t>脳血管疾患や大腿骨頚部骨折等の患者に対し、ＡＤＬの向上や在宅復帰を目的としたリハビリテーションを集中的に提供する機能</a:t>
                      </a:r>
                      <a:r>
                        <a:rPr lang="ja-JP" altLang="en-US" sz="1400" dirty="0">
                          <a:solidFill>
                            <a:schemeClr val="tx1"/>
                          </a:solidFill>
                        </a:rPr>
                        <a:t>（回復期リハビリテーション機能）</a:t>
                      </a:r>
                      <a:r>
                        <a:rPr lang="ja-JP" altLang="ja-JP" sz="1400" dirty="0">
                          <a:solidFill>
                            <a:schemeClr val="tx1"/>
                          </a:solidFill>
                        </a:rPr>
                        <a:t>。</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744583">
                <a:tc>
                  <a:txBody>
                    <a:bodyPr/>
                    <a:lstStyle/>
                    <a:p>
                      <a:r>
                        <a:rPr lang="ja-JP" altLang="en-US" sz="2000" dirty="0">
                          <a:solidFill>
                            <a:schemeClr val="tx1"/>
                          </a:solidFill>
                        </a:rPr>
                        <a:t>慢性期機能</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4625" indent="-174625"/>
                      <a:r>
                        <a:rPr lang="ja-JP" altLang="en-US" sz="1400" dirty="0"/>
                        <a:t>○　</a:t>
                      </a:r>
                      <a:r>
                        <a:rPr lang="ja-JP" altLang="ja-JP" sz="1400" dirty="0"/>
                        <a:t>長期にわたり療養が必要な患者を入院させる機能</a:t>
                      </a:r>
                      <a:endParaRPr lang="en-US" altLang="ja-JP" sz="1400" dirty="0"/>
                    </a:p>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1400" dirty="0"/>
                        <a:t>○　長</a:t>
                      </a:r>
                      <a:r>
                        <a:rPr lang="ja-JP" altLang="en-US" sz="1400" dirty="0"/>
                        <a:t>期にわたり療養が必要な重度の障害者（重度の意識障害者を含む）、筋ジストロフィー患者又は難病患者等を入院させる機能</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3" name="テキスト ボックス 2"/>
          <p:cNvSpPr txBox="1"/>
          <p:nvPr/>
        </p:nvSpPr>
        <p:spPr>
          <a:xfrm>
            <a:off x="344491" y="4949960"/>
            <a:ext cx="9577064" cy="1692731"/>
          </a:xfrm>
          <a:prstGeom prst="rect">
            <a:avLst/>
          </a:prstGeom>
          <a:noFill/>
        </p:spPr>
        <p:txBody>
          <a:bodyPr wrap="square" lIns="91403" tIns="45700" rIns="91403" bIns="45700" rtlCol="0">
            <a:spAutoFit/>
          </a:bodyPr>
          <a:lstStyle/>
          <a:p>
            <a:pPr marL="172800" marR="0" lvl="1" indent="-457200" algn="l" defTabSz="91402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Arial"/>
                <a:ea typeface="メイリオ"/>
                <a:cs typeface="+mn-cs"/>
              </a:rPr>
              <a:t>○　</a:t>
            </a:r>
            <a:r>
              <a:rPr kumimoji="1" lang="ja-JP" altLang="en-US" sz="1300" b="1" i="0" u="sng" strike="noStrike" kern="1200" cap="none" spc="0" normalizeH="0" baseline="0" noProof="0" dirty="0">
                <a:ln>
                  <a:noFill/>
                </a:ln>
                <a:solidFill>
                  <a:prstClr val="black"/>
                </a:solidFill>
                <a:effectLst/>
                <a:uLnTx/>
                <a:uFillTx/>
                <a:latin typeface="Arial"/>
                <a:ea typeface="メイリオ"/>
                <a:cs typeface="+mn-cs"/>
              </a:rPr>
              <a:t>回復期機能については、</a:t>
            </a:r>
            <a:r>
              <a:rPr kumimoji="1" lang="ja-JP" altLang="en-US" sz="1300" b="0" i="0" u="none" strike="noStrike" kern="1200" cap="none" spc="0" normalizeH="0" baseline="0" noProof="0" dirty="0">
                <a:ln>
                  <a:noFill/>
                </a:ln>
                <a:solidFill>
                  <a:prstClr val="black"/>
                </a:solidFill>
                <a:effectLst/>
                <a:uLnTx/>
                <a:uFillTx/>
                <a:latin typeface="Arial"/>
                <a:ea typeface="メイリオ"/>
                <a:cs typeface="+mn-cs"/>
              </a:rPr>
              <a:t>「リハビリテーションを提供する機能」や「回復期リハビリテーション機能」のみではなく、リハビリテーションを提供していなくても</a:t>
            </a:r>
            <a:r>
              <a:rPr kumimoji="1" lang="ja-JP" altLang="en-US" sz="1300" b="1" i="0" u="sng" strike="noStrike" kern="1200" cap="none" spc="0" normalizeH="0" baseline="0" noProof="0" dirty="0">
                <a:ln>
                  <a:noFill/>
                </a:ln>
                <a:solidFill>
                  <a:prstClr val="black"/>
                </a:solidFill>
                <a:effectLst/>
                <a:uLnTx/>
                <a:uFillTx/>
                <a:latin typeface="Arial"/>
                <a:ea typeface="メイリオ"/>
                <a:cs typeface="+mn-cs"/>
              </a:rPr>
              <a:t>「急性期を経過した患者への在宅復帰に向けた医療」を提供している場合には、回復期機能を選択できる</a:t>
            </a:r>
            <a:r>
              <a:rPr kumimoji="1" lang="ja-JP" altLang="en-US" sz="1300" b="0" i="0" u="none" strike="noStrike" kern="1200" cap="none" spc="0" normalizeH="0" baseline="0" noProof="0" dirty="0">
                <a:ln>
                  <a:noFill/>
                </a:ln>
                <a:solidFill>
                  <a:prstClr val="black"/>
                </a:solidFill>
                <a:effectLst/>
                <a:uLnTx/>
                <a:uFillTx/>
                <a:latin typeface="Arial"/>
                <a:ea typeface="メイリオ"/>
                <a:cs typeface="+mn-cs"/>
              </a:rPr>
              <a:t>。</a:t>
            </a:r>
            <a:endParaRPr kumimoji="1" lang="en-US" altLang="ja-JP" sz="1300" b="0" i="0" u="none" strike="noStrike" kern="1200" cap="none" spc="0" normalizeH="0" baseline="0" noProof="0" dirty="0">
              <a:ln>
                <a:noFill/>
              </a:ln>
              <a:solidFill>
                <a:prstClr val="black"/>
              </a:solidFill>
              <a:effectLst/>
              <a:uLnTx/>
              <a:uFillTx/>
              <a:latin typeface="Arial"/>
              <a:ea typeface="メイリオ"/>
              <a:cs typeface="+mn-cs"/>
            </a:endParaRPr>
          </a:p>
          <a:p>
            <a:pPr marL="172800" marR="0" lvl="1" indent="-457200" algn="l" defTabSz="91402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Arial"/>
                <a:ea typeface="メイリオ"/>
                <a:cs typeface="+mn-cs"/>
              </a:rPr>
              <a:t>○　地域包括ケア病棟については、当該病棟が主に回復期機能を提供している場合は、回復期機能を選択し、主に急性期機能を提供している場合は急性期機能を選択するなど、個々の病棟の役割や入院患者の状態に照らして、医療機能を適切に選択すること。</a:t>
            </a:r>
            <a:endParaRPr kumimoji="1" lang="en-US" altLang="ja-JP" sz="1300" b="0" i="0" u="none" strike="noStrike" kern="1200" cap="none" spc="0" normalizeH="0" baseline="0" noProof="0" dirty="0">
              <a:ln>
                <a:noFill/>
              </a:ln>
              <a:solidFill>
                <a:prstClr val="black"/>
              </a:solidFill>
              <a:effectLst/>
              <a:uLnTx/>
              <a:uFillTx/>
              <a:latin typeface="Arial"/>
              <a:ea typeface="メイリオ"/>
              <a:cs typeface="+mn-cs"/>
            </a:endParaRPr>
          </a:p>
          <a:p>
            <a:pPr marL="172800" marR="0" lvl="1" indent="-457200" algn="l" defTabSz="91402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Arial"/>
                <a:ea typeface="メイリオ"/>
                <a:cs typeface="+mn-cs"/>
              </a:rPr>
              <a:t>○　特定機能病院においても、病棟の機能の選択に当たっては、一律に高度急性期機能を選択するのではなく、個々の病棟の役割や入院患者の状態に照らして、医療機能を適切に選択すること。</a:t>
            </a:r>
          </a:p>
        </p:txBody>
      </p:sp>
      <p:sp>
        <p:nvSpPr>
          <p:cNvPr id="8" name="正方形/長方形 7"/>
          <p:cNvSpPr/>
          <p:nvPr/>
        </p:nvSpPr>
        <p:spPr>
          <a:xfrm>
            <a:off x="0" y="0"/>
            <a:ext cx="9906000" cy="540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病床機能報告における４医療機能について</a:t>
            </a:r>
            <a:endParaRPr kumimoji="1" lang="en-US" altLang="ja-JP"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3797300" y="6492923"/>
            <a:ext cx="2311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800" b="0" i="0" u="none" strike="noStrike" kern="1200" cap="none" spc="0" normalizeH="0" baseline="0" noProof="0" smtClean="0">
                <a:ln>
                  <a:noFill/>
                </a:ln>
                <a:solidFill>
                  <a:prstClr val="black">
                    <a:tint val="75000"/>
                  </a:prstClr>
                </a:solidFill>
                <a:effectLst/>
                <a:uLnTx/>
                <a:uFillTx/>
                <a:latin typeface="Arial"/>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1" lang="ja-JP" altLang="en-US" sz="1800" b="0" i="0" u="none" strike="noStrike" kern="1200" cap="none" spc="0" normalizeH="0" baseline="0" noProof="0" dirty="0">
              <a:ln>
                <a:noFill/>
              </a:ln>
              <a:solidFill>
                <a:prstClr val="black">
                  <a:tint val="75000"/>
                </a:prstClr>
              </a:solidFill>
              <a:effectLst/>
              <a:uLnTx/>
              <a:uFillTx/>
              <a:latin typeface="Arial"/>
              <a:ea typeface="メイリオ"/>
              <a:cs typeface="+mn-cs"/>
            </a:endParaRPr>
          </a:p>
        </p:txBody>
      </p:sp>
    </p:spTree>
    <p:extLst>
      <p:ext uri="{BB962C8B-B14F-4D97-AF65-F5344CB8AC3E}">
        <p14:creationId xmlns:p14="http://schemas.microsoft.com/office/powerpoint/2010/main" val="4108127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右矢印 28"/>
          <p:cNvSpPr/>
          <p:nvPr/>
        </p:nvSpPr>
        <p:spPr>
          <a:xfrm>
            <a:off x="5703111" y="4835584"/>
            <a:ext cx="348784" cy="432000"/>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57" name="右矢印 56"/>
          <p:cNvSpPr/>
          <p:nvPr/>
        </p:nvSpPr>
        <p:spPr>
          <a:xfrm>
            <a:off x="5703111" y="4191161"/>
            <a:ext cx="348784" cy="432000"/>
          </a:xfrm>
          <a:prstGeom prst="rightArrow">
            <a:avLst/>
          </a:prstGeom>
          <a:gradFill>
            <a:gsLst>
              <a:gs pos="0">
                <a:schemeClr val="accent1"/>
              </a:gs>
              <a:gs pos="80000">
                <a:schemeClr val="accent1">
                  <a:lumMod val="40000"/>
                  <a:lumOff val="60000"/>
                </a:schemeClr>
              </a:gs>
              <a:gs pos="100000">
                <a:schemeClr val="accent1">
                  <a:lumMod val="20000"/>
                  <a:lumOff val="80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58" name="右矢印 57"/>
          <p:cNvSpPr/>
          <p:nvPr/>
        </p:nvSpPr>
        <p:spPr>
          <a:xfrm>
            <a:off x="5703111" y="5480006"/>
            <a:ext cx="348784" cy="432000"/>
          </a:xfrm>
          <a:prstGeom prst="rightArrow">
            <a:avLst/>
          </a:prstGeom>
          <a:gradFill>
            <a:gsLst>
              <a:gs pos="0">
                <a:schemeClr val="accent6">
                  <a:lumMod val="75000"/>
                </a:schemeClr>
              </a:gs>
              <a:gs pos="80000">
                <a:schemeClr val="accent6">
                  <a:lumMod val="60000"/>
                  <a:lumOff val="40000"/>
                </a:schemeClr>
              </a:gs>
              <a:gs pos="100000">
                <a:schemeClr val="accent6">
                  <a:lumMod val="20000"/>
                  <a:lumOff val="80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59" name="右矢印 58"/>
          <p:cNvSpPr/>
          <p:nvPr/>
        </p:nvSpPr>
        <p:spPr>
          <a:xfrm>
            <a:off x="5703111" y="3546738"/>
            <a:ext cx="348784" cy="432000"/>
          </a:xfrm>
          <a:prstGeom prst="rightArrow">
            <a:avLst/>
          </a:prstGeom>
          <a:gradFill>
            <a:gsLst>
              <a:gs pos="0">
                <a:schemeClr val="accent2"/>
              </a:gs>
              <a:gs pos="80000">
                <a:schemeClr val="accent2">
                  <a:lumMod val="60000"/>
                  <a:lumOff val="40000"/>
                </a:schemeClr>
              </a:gs>
              <a:gs pos="100000">
                <a:schemeClr val="accent2">
                  <a:lumMod val="20000"/>
                  <a:lumOff val="80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11" name="角丸四角形 10"/>
          <p:cNvSpPr/>
          <p:nvPr/>
        </p:nvSpPr>
        <p:spPr>
          <a:xfrm>
            <a:off x="272492" y="3228220"/>
            <a:ext cx="9519030" cy="2996348"/>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a:ea typeface="メイリオ"/>
              <a:cs typeface="+mn-cs"/>
            </a:endParaRPr>
          </a:p>
        </p:txBody>
      </p:sp>
      <p:sp>
        <p:nvSpPr>
          <p:cNvPr id="18" name="正方形/長方形 17"/>
          <p:cNvSpPr/>
          <p:nvPr/>
        </p:nvSpPr>
        <p:spPr>
          <a:xfrm>
            <a:off x="25" y="0"/>
            <a:ext cx="9905999" cy="540000"/>
          </a:xfrm>
          <a:prstGeom prst="rect">
            <a:avLst/>
          </a:prstGeom>
          <a:solidFill>
            <a:schemeClr val="tx2"/>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a:cs typeface="メイリオ" panose="020B0604030504040204" pitchFamily="50" charset="-128"/>
              </a:rPr>
              <a:t>医療</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a:cs typeface="メイリオ" panose="020B0604030504040204" pitchFamily="50" charset="-128"/>
              </a:rPr>
              <a:t>機能の選択に当たっての基本的な考え方</a:t>
            </a:r>
          </a:p>
        </p:txBody>
      </p:sp>
      <p:sp>
        <p:nvSpPr>
          <p:cNvPr id="3" name="正方形/長方形 2"/>
          <p:cNvSpPr/>
          <p:nvPr/>
        </p:nvSpPr>
        <p:spPr>
          <a:xfrm>
            <a:off x="968689" y="4870478"/>
            <a:ext cx="838878" cy="39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20" name="正方形/長方形 19"/>
          <p:cNvSpPr/>
          <p:nvPr/>
        </p:nvSpPr>
        <p:spPr>
          <a:xfrm>
            <a:off x="1830857" y="4870478"/>
            <a:ext cx="2385550" cy="396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22" name="正方形/長方形 21"/>
          <p:cNvSpPr/>
          <p:nvPr/>
        </p:nvSpPr>
        <p:spPr>
          <a:xfrm>
            <a:off x="4242762" y="4870478"/>
            <a:ext cx="818782" cy="396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5" name="テキスト ボックス 4"/>
          <p:cNvSpPr txBox="1"/>
          <p:nvPr/>
        </p:nvSpPr>
        <p:spPr>
          <a:xfrm>
            <a:off x="561530" y="3058947"/>
            <a:ext cx="3278956" cy="338554"/>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Arial"/>
                <a:ea typeface="メイリオ"/>
                <a:cs typeface="+mn-cs"/>
              </a:rPr>
              <a:t>（ある病棟の患者構成イメージ）</a:t>
            </a:r>
          </a:p>
        </p:txBody>
      </p:sp>
      <p:sp>
        <p:nvSpPr>
          <p:cNvPr id="9" name="テキスト ボックス 8"/>
          <p:cNvSpPr txBox="1"/>
          <p:nvPr/>
        </p:nvSpPr>
        <p:spPr>
          <a:xfrm>
            <a:off x="704528" y="1053107"/>
            <a:ext cx="8889996"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Arial"/>
                <a:ea typeface="メイリオ"/>
                <a:cs typeface="+mn-cs"/>
              </a:rPr>
              <a:t>　病床機能報告においては、病棟が担う医療機能をいずれか１つ選択して報告することとされているが、実際の病棟には様々な病期の患者が入院していることから、下図のように当該病棟でいずれかの機能のうち最も多くの割合の患者を報告することを基本とする。</a:t>
            </a:r>
            <a:endParaRPr kumimoji="1" lang="en-US" altLang="ja-JP" sz="20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0" name="角丸四角形 9"/>
          <p:cNvSpPr/>
          <p:nvPr/>
        </p:nvSpPr>
        <p:spPr>
          <a:xfrm>
            <a:off x="632523" y="940527"/>
            <a:ext cx="8962004" cy="1407145"/>
          </a:xfrm>
          <a:prstGeom prst="round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a:ea typeface="メイリオ"/>
              <a:cs typeface="+mn-cs"/>
            </a:endParaRPr>
          </a:p>
        </p:txBody>
      </p:sp>
      <p:sp>
        <p:nvSpPr>
          <p:cNvPr id="25" name="正方形/長方形 24"/>
          <p:cNvSpPr/>
          <p:nvPr/>
        </p:nvSpPr>
        <p:spPr>
          <a:xfrm>
            <a:off x="3592140" y="3586717"/>
            <a:ext cx="1090142" cy="39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26" name="正方形/長方形 25"/>
          <p:cNvSpPr/>
          <p:nvPr/>
        </p:nvSpPr>
        <p:spPr>
          <a:xfrm>
            <a:off x="1415746" y="5510706"/>
            <a:ext cx="708483" cy="396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30" name="正方形/長方形 29"/>
          <p:cNvSpPr/>
          <p:nvPr/>
        </p:nvSpPr>
        <p:spPr>
          <a:xfrm>
            <a:off x="968686" y="3586718"/>
            <a:ext cx="2597836" cy="396000"/>
          </a:xfrm>
          <a:prstGeom prst="rect">
            <a:avLst/>
          </a:prstGeom>
          <a:solidFill>
            <a:schemeClr val="accent2"/>
          </a:solidFill>
          <a:ln>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35" name="正方形/長方形 34"/>
          <p:cNvSpPr/>
          <p:nvPr/>
        </p:nvSpPr>
        <p:spPr>
          <a:xfrm>
            <a:off x="4706300" y="3586717"/>
            <a:ext cx="355249" cy="396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37" name="正方形/長方形 36"/>
          <p:cNvSpPr/>
          <p:nvPr/>
        </p:nvSpPr>
        <p:spPr>
          <a:xfrm>
            <a:off x="968686" y="5510706"/>
            <a:ext cx="418490" cy="39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38" name="正方形/長方形 37"/>
          <p:cNvSpPr/>
          <p:nvPr/>
        </p:nvSpPr>
        <p:spPr>
          <a:xfrm>
            <a:off x="2145566" y="5510706"/>
            <a:ext cx="2915977" cy="396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41" name="正方形/長方形 40"/>
          <p:cNvSpPr/>
          <p:nvPr/>
        </p:nvSpPr>
        <p:spPr>
          <a:xfrm>
            <a:off x="1337080" y="4221718"/>
            <a:ext cx="2940291" cy="39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42" name="正方形/長方形 41"/>
          <p:cNvSpPr/>
          <p:nvPr/>
        </p:nvSpPr>
        <p:spPr>
          <a:xfrm>
            <a:off x="968706" y="4221718"/>
            <a:ext cx="346881" cy="396000"/>
          </a:xfrm>
          <a:prstGeom prst="rect">
            <a:avLst/>
          </a:prstGeom>
          <a:solidFill>
            <a:schemeClr val="accent2"/>
          </a:solidFill>
          <a:ln>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45" name="正方形/長方形 44"/>
          <p:cNvSpPr/>
          <p:nvPr/>
        </p:nvSpPr>
        <p:spPr>
          <a:xfrm>
            <a:off x="4300240" y="4221718"/>
            <a:ext cx="761321" cy="396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メイリオ"/>
              <a:cs typeface="+mn-cs"/>
            </a:endParaRPr>
          </a:p>
        </p:txBody>
      </p:sp>
      <p:sp>
        <p:nvSpPr>
          <p:cNvPr id="47" name="テキスト ボックス 46"/>
          <p:cNvSpPr txBox="1"/>
          <p:nvPr/>
        </p:nvSpPr>
        <p:spPr>
          <a:xfrm>
            <a:off x="496734" y="3639774"/>
            <a:ext cx="336302" cy="276999"/>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メイリオ"/>
                <a:cs typeface="+mn-cs"/>
              </a:rPr>
              <a:t>Ａ</a:t>
            </a:r>
          </a:p>
        </p:txBody>
      </p:sp>
      <p:sp>
        <p:nvSpPr>
          <p:cNvPr id="48" name="テキスト ボックス 47"/>
          <p:cNvSpPr txBox="1"/>
          <p:nvPr/>
        </p:nvSpPr>
        <p:spPr>
          <a:xfrm>
            <a:off x="496734" y="4293413"/>
            <a:ext cx="336302" cy="276999"/>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メイリオ"/>
                <a:cs typeface="+mn-cs"/>
              </a:rPr>
              <a:t>Ｂ</a:t>
            </a:r>
          </a:p>
        </p:txBody>
      </p:sp>
      <p:sp>
        <p:nvSpPr>
          <p:cNvPr id="49" name="テキスト ボックス 48"/>
          <p:cNvSpPr txBox="1"/>
          <p:nvPr/>
        </p:nvSpPr>
        <p:spPr>
          <a:xfrm>
            <a:off x="496734" y="4947010"/>
            <a:ext cx="336302" cy="276999"/>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メイリオ"/>
                <a:cs typeface="+mn-cs"/>
              </a:rPr>
              <a:t>Ｃ</a:t>
            </a:r>
          </a:p>
        </p:txBody>
      </p:sp>
      <p:sp>
        <p:nvSpPr>
          <p:cNvPr id="50" name="テキスト ボックス 49"/>
          <p:cNvSpPr txBox="1"/>
          <p:nvPr/>
        </p:nvSpPr>
        <p:spPr>
          <a:xfrm>
            <a:off x="496734" y="5600607"/>
            <a:ext cx="336302" cy="276999"/>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メイリオ"/>
                <a:cs typeface="+mn-cs"/>
              </a:rPr>
              <a:t>Ｄ</a:t>
            </a:r>
          </a:p>
        </p:txBody>
      </p:sp>
      <p:sp>
        <p:nvSpPr>
          <p:cNvPr id="51" name="テキスト ボックス 50"/>
          <p:cNvSpPr txBox="1"/>
          <p:nvPr/>
        </p:nvSpPr>
        <p:spPr>
          <a:xfrm>
            <a:off x="6238941" y="3339366"/>
            <a:ext cx="1886232" cy="276999"/>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メイリオ"/>
                <a:cs typeface="+mn-cs"/>
              </a:rPr>
              <a:t>各々の病棟については、</a:t>
            </a:r>
          </a:p>
        </p:txBody>
      </p:sp>
      <p:sp>
        <p:nvSpPr>
          <p:cNvPr id="53" name="テキスト ボックス 52"/>
          <p:cNvSpPr txBox="1"/>
          <p:nvPr/>
        </p:nvSpPr>
        <p:spPr>
          <a:xfrm>
            <a:off x="6944074" y="5932379"/>
            <a:ext cx="284743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メイリオ"/>
                <a:cs typeface="+mn-cs"/>
              </a:rPr>
              <a:t>として報告することを基本とする。</a:t>
            </a:r>
          </a:p>
        </p:txBody>
      </p:sp>
      <p:sp>
        <p:nvSpPr>
          <p:cNvPr id="54" name="テキスト ボックス 53"/>
          <p:cNvSpPr txBox="1"/>
          <p:nvPr/>
        </p:nvSpPr>
        <p:spPr>
          <a:xfrm>
            <a:off x="7116320" y="4911383"/>
            <a:ext cx="1321887" cy="307777"/>
          </a:xfrm>
          <a:prstGeom prst="rect">
            <a:avLst/>
          </a:prstGeom>
          <a:noFill/>
        </p:spPr>
        <p:txBody>
          <a:bodyPr wrap="square" lIns="36000" rIns="36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a:ea typeface="メイリオ"/>
                <a:cs typeface="+mn-cs"/>
              </a:rPr>
              <a:t>「回復期機能」</a:t>
            </a:r>
          </a:p>
        </p:txBody>
      </p:sp>
      <p:sp>
        <p:nvSpPr>
          <p:cNvPr id="55" name="テキスト ボックス 54"/>
          <p:cNvSpPr txBox="1"/>
          <p:nvPr/>
        </p:nvSpPr>
        <p:spPr>
          <a:xfrm>
            <a:off x="7116320" y="4267903"/>
            <a:ext cx="1321887" cy="307777"/>
          </a:xfrm>
          <a:prstGeom prst="rect">
            <a:avLst/>
          </a:prstGeom>
          <a:noFill/>
        </p:spPr>
        <p:txBody>
          <a:bodyPr wrap="square" lIns="36000" rIns="36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a:ea typeface="メイリオ"/>
                <a:cs typeface="+mn-cs"/>
              </a:rPr>
              <a:t>「急性期機能」</a:t>
            </a:r>
          </a:p>
        </p:txBody>
      </p:sp>
      <p:sp>
        <p:nvSpPr>
          <p:cNvPr id="56" name="テキスト ボックス 55"/>
          <p:cNvSpPr txBox="1"/>
          <p:nvPr/>
        </p:nvSpPr>
        <p:spPr>
          <a:xfrm>
            <a:off x="7116320" y="5554862"/>
            <a:ext cx="1321887" cy="307777"/>
          </a:xfrm>
          <a:prstGeom prst="rect">
            <a:avLst/>
          </a:prstGeom>
          <a:noFill/>
        </p:spPr>
        <p:txBody>
          <a:bodyPr wrap="square" lIns="36000" rIns="36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a:ea typeface="メイリオ"/>
                <a:cs typeface="+mn-cs"/>
              </a:rPr>
              <a:t>「慢性期機能」</a:t>
            </a:r>
          </a:p>
        </p:txBody>
      </p:sp>
      <p:sp>
        <p:nvSpPr>
          <p:cNvPr id="52" name="テキスト ボックス 51"/>
          <p:cNvSpPr txBox="1"/>
          <p:nvPr/>
        </p:nvSpPr>
        <p:spPr>
          <a:xfrm>
            <a:off x="6944088" y="3624385"/>
            <a:ext cx="1666339" cy="307777"/>
          </a:xfrm>
          <a:prstGeom prst="rect">
            <a:avLst/>
          </a:prstGeom>
          <a:noFill/>
        </p:spPr>
        <p:txBody>
          <a:bodyPr wrap="squar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a:ea typeface="メイリオ"/>
                <a:cs typeface="+mn-cs"/>
              </a:rPr>
              <a:t>「高度急性期機能」</a:t>
            </a:r>
          </a:p>
        </p:txBody>
      </p:sp>
      <p:sp>
        <p:nvSpPr>
          <p:cNvPr id="60" name="テキスト ボックス 59"/>
          <p:cNvSpPr txBox="1"/>
          <p:nvPr/>
        </p:nvSpPr>
        <p:spPr>
          <a:xfrm>
            <a:off x="2359423" y="4920779"/>
            <a:ext cx="1313180" cy="261610"/>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a:ea typeface="メイリオ"/>
                <a:cs typeface="+mn-cs"/>
              </a:rPr>
              <a:t>回復期機能の患者</a:t>
            </a:r>
          </a:p>
        </p:txBody>
      </p:sp>
      <p:sp>
        <p:nvSpPr>
          <p:cNvPr id="61" name="テキスト ボックス 60"/>
          <p:cNvSpPr txBox="1"/>
          <p:nvPr/>
        </p:nvSpPr>
        <p:spPr>
          <a:xfrm>
            <a:off x="1439817" y="3649246"/>
            <a:ext cx="1595309" cy="261610"/>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a:ea typeface="メイリオ"/>
                <a:cs typeface="+mn-cs"/>
              </a:rPr>
              <a:t>高度急性期機能の患者</a:t>
            </a:r>
          </a:p>
        </p:txBody>
      </p:sp>
      <p:sp>
        <p:nvSpPr>
          <p:cNvPr id="62" name="テキスト ボックス 61"/>
          <p:cNvSpPr txBox="1"/>
          <p:nvPr/>
        </p:nvSpPr>
        <p:spPr>
          <a:xfrm>
            <a:off x="2964183" y="5565200"/>
            <a:ext cx="1313180" cy="261610"/>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a:ea typeface="メイリオ"/>
                <a:cs typeface="+mn-cs"/>
              </a:rPr>
              <a:t>慢性期機能の患者</a:t>
            </a:r>
          </a:p>
        </p:txBody>
      </p:sp>
      <p:sp>
        <p:nvSpPr>
          <p:cNvPr id="63" name="テキスト ボックス 62"/>
          <p:cNvSpPr txBox="1"/>
          <p:nvPr/>
        </p:nvSpPr>
        <p:spPr>
          <a:xfrm>
            <a:off x="2136920" y="4267965"/>
            <a:ext cx="1313180" cy="261610"/>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a:ea typeface="メイリオ"/>
                <a:cs typeface="+mn-cs"/>
              </a:rPr>
              <a:t>急性期機能の患者</a:t>
            </a:r>
          </a:p>
        </p:txBody>
      </p:sp>
      <p:sp>
        <p:nvSpPr>
          <p:cNvPr id="39" name="スライド番号プレースホルダー 3">
            <a:extLst>
              <a:ext uri="{FF2B5EF4-FFF2-40B4-BE49-F238E27FC236}">
                <a16:creationId xmlns:a16="http://schemas.microsoft.com/office/drawing/2014/main" xmlns="" id="{3BF62D4F-DC5B-48D1-9DC7-387150C1659C}"/>
              </a:ext>
            </a:extLst>
          </p:cNvPr>
          <p:cNvSpPr>
            <a:spLocks noGrp="1"/>
          </p:cNvSpPr>
          <p:nvPr>
            <p:ph type="sldNum" sz="quarter" idx="12"/>
          </p:nvPr>
        </p:nvSpPr>
        <p:spPr>
          <a:xfrm>
            <a:off x="3797300" y="6492923"/>
            <a:ext cx="2311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800" b="0" i="0" u="none" strike="noStrike" kern="1200" cap="none" spc="0" normalizeH="0" baseline="0" noProof="0" smtClean="0">
                <a:ln>
                  <a:noFill/>
                </a:ln>
                <a:solidFill>
                  <a:prstClr val="black">
                    <a:tint val="75000"/>
                  </a:prstClr>
                </a:solidFill>
                <a:effectLst/>
                <a:uLnTx/>
                <a:uFillTx/>
                <a:latin typeface="Arial"/>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1" lang="ja-JP" altLang="en-US" sz="1800" b="0" i="0" u="none" strike="noStrike" kern="1200" cap="none" spc="0" normalizeH="0" baseline="0" noProof="0" dirty="0">
              <a:ln>
                <a:noFill/>
              </a:ln>
              <a:solidFill>
                <a:prstClr val="black">
                  <a:tint val="75000"/>
                </a:prstClr>
              </a:solidFill>
              <a:effectLst/>
              <a:uLnTx/>
              <a:uFillTx/>
              <a:latin typeface="Arial"/>
              <a:ea typeface="メイリオ"/>
              <a:cs typeface="+mn-cs"/>
            </a:endParaRPr>
          </a:p>
        </p:txBody>
      </p:sp>
    </p:spTree>
    <p:extLst>
      <p:ext uri="{BB962C8B-B14F-4D97-AF65-F5344CB8AC3E}">
        <p14:creationId xmlns:p14="http://schemas.microsoft.com/office/powerpoint/2010/main" val="382829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05739" y="1278020"/>
            <a:ext cx="9422058" cy="5478423"/>
          </a:xfrm>
          <a:prstGeom prst="rect">
            <a:avLst/>
          </a:prstGeom>
        </p:spPr>
        <p:txBody>
          <a:bodyPr wrap="square">
            <a:spAutoFit/>
          </a:bodyPr>
          <a:lstStyle/>
          <a:p>
            <a:pPr fontAlgn="base">
              <a:spcBef>
                <a:spcPct val="0"/>
              </a:spcBef>
              <a:spcAft>
                <a:spcPct val="0"/>
              </a:spcAft>
            </a:pPr>
            <a:r>
              <a:rPr lang="ja-JP" altLang="en-US" sz="1400" dirty="0" smtClean="0">
                <a:solidFill>
                  <a:prstClr val="black"/>
                </a:solidFill>
                <a:latin typeface="Times New Roman" pitchFamily="18" charset="0"/>
              </a:rPr>
              <a:t>　</a:t>
            </a:r>
            <a:r>
              <a:rPr lang="ja-JP" altLang="ja-JP" sz="1400" dirty="0" smtClean="0">
                <a:solidFill>
                  <a:prstClr val="black"/>
                </a:solidFill>
                <a:latin typeface="Times New Roman" pitchFamily="18" charset="0"/>
              </a:rPr>
              <a:t>地域</a:t>
            </a:r>
            <a:r>
              <a:rPr lang="ja-JP" altLang="ja-JP" sz="1400" dirty="0">
                <a:solidFill>
                  <a:prstClr val="black"/>
                </a:solidFill>
                <a:latin typeface="Times New Roman" pitchFamily="18" charset="0"/>
              </a:rPr>
              <a:t>医療構想における将来推計は患者数をベースに将来の病床の必要量を出しているのに対し、</a:t>
            </a:r>
            <a:r>
              <a:rPr lang="ja-JP" altLang="ja-JP" sz="1400" b="1" u="heavy" dirty="0">
                <a:solidFill>
                  <a:prstClr val="black"/>
                </a:solidFill>
                <a:latin typeface="Times New Roman" pitchFamily="18" charset="0"/>
              </a:rPr>
              <a:t>病床機能報告制度では様々な病期の患者が混在する病棟について最も適する機能１つを選択</a:t>
            </a:r>
            <a:r>
              <a:rPr lang="ja-JP" altLang="ja-JP" sz="1400" dirty="0">
                <a:solidFill>
                  <a:prstClr val="black"/>
                </a:solidFill>
                <a:latin typeface="Times New Roman" pitchFamily="18" charset="0"/>
              </a:rPr>
              <a:t>して報告する仕組みである。例えば</a:t>
            </a:r>
            <a:r>
              <a:rPr lang="ja-JP" altLang="ja-JP" sz="1400" b="1" u="heavy" dirty="0">
                <a:solidFill>
                  <a:prstClr val="black"/>
                </a:solidFill>
                <a:latin typeface="Times New Roman" pitchFamily="18" charset="0"/>
              </a:rPr>
              <a:t>回復期機能は、「急性期を経過した患者への在宅復帰に向けた医療やリハビリテーションを提供する機能」を指すもの</a:t>
            </a:r>
            <a:r>
              <a:rPr lang="ja-JP" altLang="ja-JP" sz="1400" dirty="0">
                <a:solidFill>
                  <a:prstClr val="black"/>
                </a:solidFill>
                <a:latin typeface="Times New Roman" pitchFamily="18" charset="0"/>
              </a:rPr>
              <a:t>であり、当該機能を主として担う病棟が報告されるものであるから、</a:t>
            </a:r>
            <a:r>
              <a:rPr lang="ja-JP" altLang="ja-JP" sz="1400" b="1" u="heavy" dirty="0">
                <a:solidFill>
                  <a:prstClr val="black"/>
                </a:solidFill>
                <a:latin typeface="Times New Roman" pitchFamily="18" charset="0"/>
              </a:rPr>
              <a:t>単に回復期リハビリテーション病棟入院料等を算定している病棟のみを指すものではない</a:t>
            </a:r>
            <a:r>
              <a:rPr lang="ja-JP" altLang="ja-JP" sz="1400" dirty="0">
                <a:solidFill>
                  <a:prstClr val="black"/>
                </a:solidFill>
                <a:latin typeface="Times New Roman" pitchFamily="18" charset="0"/>
              </a:rPr>
              <a:t>。</a:t>
            </a:r>
          </a:p>
          <a:p>
            <a:pPr fontAlgn="base">
              <a:spcBef>
                <a:spcPct val="0"/>
              </a:spcBef>
              <a:spcAft>
                <a:spcPct val="0"/>
              </a:spcAft>
            </a:pPr>
            <a:endParaRPr lang="en-US" altLang="ja-JP" sz="1400" dirty="0" smtClean="0">
              <a:solidFill>
                <a:prstClr val="black"/>
              </a:solidFill>
              <a:latin typeface="Times New Roman" pitchFamily="18" charset="0"/>
            </a:endParaRPr>
          </a:p>
          <a:p>
            <a:pPr fontAlgn="base">
              <a:spcBef>
                <a:spcPct val="0"/>
              </a:spcBef>
              <a:spcAft>
                <a:spcPct val="0"/>
              </a:spcAft>
            </a:pPr>
            <a:r>
              <a:rPr lang="ja-JP" altLang="en-US" sz="1400" dirty="0">
                <a:solidFill>
                  <a:prstClr val="black"/>
                </a:solidFill>
                <a:latin typeface="Times New Roman" pitchFamily="18" charset="0"/>
              </a:rPr>
              <a:t>　</a:t>
            </a:r>
            <a:r>
              <a:rPr lang="ja-JP" altLang="ja-JP" sz="1400" dirty="0" smtClean="0">
                <a:solidFill>
                  <a:prstClr val="black"/>
                </a:solidFill>
                <a:latin typeface="Times New Roman" pitchFamily="18" charset="0"/>
              </a:rPr>
              <a:t>しかしながら</a:t>
            </a:r>
            <a:r>
              <a:rPr lang="ja-JP" altLang="ja-JP" sz="1400" dirty="0">
                <a:solidFill>
                  <a:prstClr val="black"/>
                </a:solidFill>
                <a:latin typeface="Times New Roman" pitchFamily="18" charset="0"/>
              </a:rPr>
              <a:t>、</a:t>
            </a:r>
            <a:r>
              <a:rPr lang="ja-JP" altLang="ja-JP" sz="1400" b="1" u="heavy" dirty="0">
                <a:solidFill>
                  <a:prstClr val="black"/>
                </a:solidFill>
                <a:latin typeface="Times New Roman" pitchFamily="18" charset="0"/>
              </a:rPr>
              <a:t>この点の理解が不十分</a:t>
            </a:r>
            <a:r>
              <a:rPr lang="ja-JP" altLang="ja-JP" sz="1400" dirty="0">
                <a:solidFill>
                  <a:prstClr val="black"/>
                </a:solidFill>
                <a:latin typeface="Times New Roman" pitchFamily="18" charset="0"/>
              </a:rPr>
              <a:t>であるために、これまでの病床機能報告では、</a:t>
            </a:r>
            <a:r>
              <a:rPr lang="ja-JP" altLang="ja-JP" sz="1400" b="1" u="heavy" dirty="0">
                <a:solidFill>
                  <a:prstClr val="black"/>
                </a:solidFill>
                <a:latin typeface="Times New Roman" pitchFamily="18" charset="0"/>
              </a:rPr>
              <a:t>主として「急性期を経過した患者への在宅復帰に向けた医療やリハビリテーションを提供する機能」を有する病棟であっても、急性期機能や慢性期機能と報告されている病棟が一定数存在</a:t>
            </a:r>
            <a:r>
              <a:rPr lang="ja-JP" altLang="ja-JP" sz="1400" dirty="0">
                <a:solidFill>
                  <a:prstClr val="black"/>
                </a:solidFill>
                <a:latin typeface="Times New Roman" pitchFamily="18" charset="0"/>
              </a:rPr>
              <a:t>することが想定される</a:t>
            </a:r>
            <a:r>
              <a:rPr lang="ja-JP" altLang="ja-JP" sz="1400" dirty="0" smtClean="0">
                <a:solidFill>
                  <a:prstClr val="black"/>
                </a:solidFill>
                <a:latin typeface="Times New Roman" pitchFamily="18" charset="0"/>
              </a:rPr>
              <a:t>。</a:t>
            </a:r>
            <a:endParaRPr lang="en-US" altLang="ja-JP" sz="1400" dirty="0" smtClean="0">
              <a:solidFill>
                <a:prstClr val="black"/>
              </a:solidFill>
              <a:latin typeface="Times New Roman" pitchFamily="18" charset="0"/>
            </a:endParaRPr>
          </a:p>
          <a:p>
            <a:pPr fontAlgn="base">
              <a:spcBef>
                <a:spcPct val="0"/>
              </a:spcBef>
              <a:spcAft>
                <a:spcPct val="0"/>
              </a:spcAft>
            </a:pPr>
            <a:endParaRPr lang="ja-JP" altLang="ja-JP" sz="1400" dirty="0">
              <a:solidFill>
                <a:prstClr val="black"/>
              </a:solidFill>
              <a:latin typeface="Times New Roman" pitchFamily="18" charset="0"/>
            </a:endParaRPr>
          </a:p>
          <a:p>
            <a:pPr fontAlgn="base">
              <a:spcBef>
                <a:spcPct val="0"/>
              </a:spcBef>
              <a:spcAft>
                <a:spcPct val="0"/>
              </a:spcAft>
            </a:pPr>
            <a:r>
              <a:rPr lang="ja-JP" altLang="en-US" sz="1400" dirty="0" smtClean="0">
                <a:solidFill>
                  <a:prstClr val="black"/>
                </a:solidFill>
                <a:latin typeface="Times New Roman" pitchFamily="18" charset="0"/>
              </a:rPr>
              <a:t>　</a:t>
            </a:r>
            <a:r>
              <a:rPr lang="ja-JP" altLang="ja-JP" sz="1400" dirty="0" smtClean="0">
                <a:solidFill>
                  <a:prstClr val="black"/>
                </a:solidFill>
                <a:latin typeface="Times New Roman" pitchFamily="18" charset="0"/>
              </a:rPr>
              <a:t>また</a:t>
            </a:r>
            <a:r>
              <a:rPr lang="ja-JP" altLang="ja-JP" sz="1400" dirty="0">
                <a:solidFill>
                  <a:prstClr val="black"/>
                </a:solidFill>
                <a:latin typeface="Times New Roman" pitchFamily="18" charset="0"/>
              </a:rPr>
              <a:t>、実際の病棟には様々な病期の患者が入院していることから、主として急性期や慢性期の機能を担うものとして</a:t>
            </a:r>
            <a:r>
              <a:rPr lang="ja-JP" altLang="ja-JP" sz="1400" b="1" u="heavy" dirty="0">
                <a:solidFill>
                  <a:prstClr val="black"/>
                </a:solidFill>
                <a:latin typeface="Times New Roman" pitchFamily="18" charset="0"/>
              </a:rPr>
              <a:t>回復期機能以外の機能が報告された病棟においても</a:t>
            </a:r>
            <a:r>
              <a:rPr lang="ja-JP" altLang="ja-JP" sz="1400" dirty="0">
                <a:solidFill>
                  <a:prstClr val="black"/>
                </a:solidFill>
                <a:latin typeface="Times New Roman" pitchFamily="18" charset="0"/>
              </a:rPr>
              <a:t>、急性期を経過した患者が一定数入院し、</a:t>
            </a:r>
            <a:r>
              <a:rPr lang="ja-JP" altLang="ja-JP" sz="1400" b="1" u="heavy" dirty="0">
                <a:solidFill>
                  <a:prstClr val="black"/>
                </a:solidFill>
                <a:latin typeface="Times New Roman" pitchFamily="18" charset="0"/>
              </a:rPr>
              <a:t>在宅復帰に向けた医療やリハビリテーションが提供</a:t>
            </a:r>
            <a:r>
              <a:rPr lang="ja-JP" altLang="ja-JP" sz="1400" u="heavy" dirty="0">
                <a:solidFill>
                  <a:prstClr val="black"/>
                </a:solidFill>
                <a:latin typeface="Times New Roman" pitchFamily="18" charset="0"/>
              </a:rPr>
              <a:t>されていたり、</a:t>
            </a:r>
            <a:r>
              <a:rPr lang="ja-JP" altLang="ja-JP" sz="1400" b="1" u="heavy" dirty="0">
                <a:solidFill>
                  <a:prstClr val="black"/>
                </a:solidFill>
                <a:latin typeface="Times New Roman" pitchFamily="18" charset="0"/>
              </a:rPr>
              <a:t>在宅医療の支援のため急性期医療が提供</a:t>
            </a:r>
            <a:r>
              <a:rPr lang="ja-JP" altLang="ja-JP" sz="1400" dirty="0">
                <a:solidFill>
                  <a:prstClr val="black"/>
                </a:solidFill>
                <a:latin typeface="Times New Roman" pitchFamily="18" charset="0"/>
              </a:rPr>
              <a:t>されていたりする場合があると考えられる。また、回復期機能が報告された病棟においても、急性期医療が行われている場合がある。</a:t>
            </a:r>
          </a:p>
          <a:p>
            <a:pPr fontAlgn="base">
              <a:spcBef>
                <a:spcPct val="0"/>
              </a:spcBef>
              <a:spcAft>
                <a:spcPct val="0"/>
              </a:spcAft>
            </a:pPr>
            <a:endParaRPr lang="en-US" altLang="ja-JP" sz="1400" dirty="0" smtClean="0">
              <a:solidFill>
                <a:prstClr val="black"/>
              </a:solidFill>
              <a:latin typeface="Times New Roman" pitchFamily="18" charset="0"/>
            </a:endParaRPr>
          </a:p>
          <a:p>
            <a:pPr fontAlgn="base">
              <a:spcBef>
                <a:spcPct val="0"/>
              </a:spcBef>
              <a:spcAft>
                <a:spcPct val="0"/>
              </a:spcAft>
            </a:pPr>
            <a:r>
              <a:rPr lang="ja-JP" altLang="en-US" sz="1400" dirty="0" smtClean="0">
                <a:solidFill>
                  <a:prstClr val="black"/>
                </a:solidFill>
                <a:latin typeface="Times New Roman" pitchFamily="18" charset="0"/>
              </a:rPr>
              <a:t>　</a:t>
            </a:r>
            <a:r>
              <a:rPr lang="ja-JP" altLang="ja-JP" sz="1400" dirty="0" smtClean="0">
                <a:solidFill>
                  <a:prstClr val="black"/>
                </a:solidFill>
                <a:latin typeface="Times New Roman" pitchFamily="18" charset="0"/>
              </a:rPr>
              <a:t>これら</a:t>
            </a:r>
            <a:r>
              <a:rPr lang="ja-JP" altLang="ja-JP" sz="1400" dirty="0">
                <a:solidFill>
                  <a:prstClr val="black"/>
                </a:solidFill>
                <a:latin typeface="Times New Roman" pitchFamily="18" charset="0"/>
              </a:rPr>
              <a:t>を踏まえると、</a:t>
            </a:r>
            <a:r>
              <a:rPr lang="ja-JP" altLang="ja-JP" sz="1400" b="1" u="heavy" dirty="0">
                <a:solidFill>
                  <a:prstClr val="black"/>
                </a:solidFill>
                <a:latin typeface="Times New Roman" pitchFamily="18" charset="0"/>
              </a:rPr>
              <a:t>現時点では、全国的に回復期を担う病床が大幅に不足し、必要な回復期医療を受けられない患者が多数生じている状況ではないと考えている</a:t>
            </a:r>
            <a:r>
              <a:rPr lang="ja-JP" altLang="ja-JP" sz="1400" dirty="0" smtClean="0">
                <a:solidFill>
                  <a:prstClr val="black"/>
                </a:solidFill>
                <a:latin typeface="Times New Roman" pitchFamily="18" charset="0"/>
              </a:rPr>
              <a:t>が、</a:t>
            </a:r>
            <a:r>
              <a:rPr lang="ja-JP" altLang="ja-JP" sz="1400" b="1" u="heavy" dirty="0" smtClean="0">
                <a:solidFill>
                  <a:prstClr val="black"/>
                </a:solidFill>
                <a:latin typeface="Times New Roman" pitchFamily="18" charset="0"/>
              </a:rPr>
              <a:t>病床</a:t>
            </a:r>
            <a:r>
              <a:rPr lang="ja-JP" altLang="ja-JP" sz="1400" b="1" u="heavy" dirty="0">
                <a:solidFill>
                  <a:prstClr val="black"/>
                </a:solidFill>
                <a:latin typeface="Times New Roman" pitchFamily="18" charset="0"/>
              </a:rPr>
              <a:t>機能報告の集計結果と将来の病床の必要量との単純な比較から、回復期機能を担う病床が各構想区域で大幅に不足しているように誤解させる状況</a:t>
            </a:r>
            <a:r>
              <a:rPr lang="ja-JP" altLang="ja-JP" sz="1400" dirty="0">
                <a:solidFill>
                  <a:prstClr val="black"/>
                </a:solidFill>
                <a:latin typeface="Times New Roman" pitchFamily="18" charset="0"/>
              </a:rPr>
              <a:t>が生じていると想定される。</a:t>
            </a:r>
          </a:p>
          <a:p>
            <a:pPr fontAlgn="base">
              <a:spcBef>
                <a:spcPct val="0"/>
              </a:spcBef>
              <a:spcAft>
                <a:spcPct val="0"/>
              </a:spcAft>
            </a:pPr>
            <a:endParaRPr lang="en-US" altLang="ja-JP" sz="1400" dirty="0" smtClean="0">
              <a:solidFill>
                <a:prstClr val="black"/>
              </a:solidFill>
              <a:latin typeface="Times New Roman" pitchFamily="18" charset="0"/>
            </a:endParaRPr>
          </a:p>
          <a:p>
            <a:pPr fontAlgn="base">
              <a:spcBef>
                <a:spcPct val="0"/>
              </a:spcBef>
              <a:spcAft>
                <a:spcPct val="0"/>
              </a:spcAft>
            </a:pPr>
            <a:r>
              <a:rPr lang="ja-JP" altLang="en-US" sz="1400" dirty="0" smtClean="0">
                <a:solidFill>
                  <a:prstClr val="black"/>
                </a:solidFill>
                <a:latin typeface="Times New Roman" pitchFamily="18" charset="0"/>
              </a:rPr>
              <a:t>　</a:t>
            </a:r>
            <a:r>
              <a:rPr lang="ja-JP" altLang="ja-JP" sz="1400" dirty="0" smtClean="0">
                <a:solidFill>
                  <a:prstClr val="black"/>
                </a:solidFill>
                <a:latin typeface="Times New Roman" pitchFamily="18" charset="0"/>
              </a:rPr>
              <a:t>この</a:t>
            </a:r>
            <a:r>
              <a:rPr lang="ja-JP" altLang="ja-JP" sz="1400" dirty="0">
                <a:solidFill>
                  <a:prstClr val="black"/>
                </a:solidFill>
                <a:latin typeface="Times New Roman" pitchFamily="18" charset="0"/>
              </a:rPr>
              <a:t>ため、今後は、</a:t>
            </a:r>
            <a:r>
              <a:rPr lang="ja-JP" altLang="ja-JP" sz="1400" b="1" u="heavy" dirty="0">
                <a:solidFill>
                  <a:prstClr val="black"/>
                </a:solidFill>
                <a:latin typeface="Times New Roman" pitchFamily="18" charset="0"/>
              </a:rPr>
              <a:t>各医療機関に、各病棟の診療の実態に即した適切な医療機能を報告していただく</a:t>
            </a:r>
            <a:r>
              <a:rPr lang="ja-JP" altLang="ja-JP" sz="1400" dirty="0">
                <a:solidFill>
                  <a:prstClr val="black"/>
                </a:solidFill>
                <a:latin typeface="Times New Roman" pitchFamily="18" charset="0"/>
              </a:rPr>
              <a:t>こと、また、高齢化の進展により、将来に向けて回復期の医療需要の増加が見込まれる地域では、</a:t>
            </a:r>
            <a:r>
              <a:rPr lang="ja-JP" altLang="ja-JP" sz="1400" b="1" u="heavy" dirty="0">
                <a:solidFill>
                  <a:prstClr val="black"/>
                </a:solidFill>
                <a:latin typeface="Times New Roman" pitchFamily="18" charset="0"/>
              </a:rPr>
              <a:t>地域医療構想調整会議において、地域の医療機関の診療実績や将来の医療需要の動向について十分に分析</a:t>
            </a:r>
            <a:r>
              <a:rPr lang="ja-JP" altLang="ja-JP" sz="1400" dirty="0">
                <a:solidFill>
                  <a:prstClr val="black"/>
                </a:solidFill>
                <a:latin typeface="Times New Roman" pitchFamily="18" charset="0"/>
              </a:rPr>
              <a:t>を行った上で、機能分化・連携を進めていただくことが重要と考えており、地域医療構想の達成に向けた取組等を進める上で、ご留意いただきたい。</a:t>
            </a:r>
          </a:p>
          <a:p>
            <a:pPr fontAlgn="base">
              <a:spcBef>
                <a:spcPct val="0"/>
              </a:spcBef>
              <a:spcAft>
                <a:spcPct val="0"/>
              </a:spcAft>
            </a:pPr>
            <a:endParaRPr lang="en-US" altLang="ja-JP" sz="1400" dirty="0" smtClean="0">
              <a:solidFill>
                <a:prstClr val="black"/>
              </a:solidFill>
              <a:latin typeface="Times New Roman" pitchFamily="18" charset="0"/>
            </a:endParaRPr>
          </a:p>
          <a:p>
            <a:pPr fontAlgn="base">
              <a:spcBef>
                <a:spcPct val="0"/>
              </a:spcBef>
              <a:spcAft>
                <a:spcPct val="0"/>
              </a:spcAft>
            </a:pPr>
            <a:endParaRPr lang="ja-JP" altLang="ja-JP" sz="1400" dirty="0">
              <a:solidFill>
                <a:prstClr val="black"/>
              </a:solidFill>
              <a:latin typeface="Times New Roman" pitchFamily="18" charset="0"/>
            </a:endParaRPr>
          </a:p>
        </p:txBody>
      </p:sp>
      <p:sp>
        <p:nvSpPr>
          <p:cNvPr id="6" name="テキスト ボックス 5"/>
          <p:cNvSpPr txBox="1"/>
          <p:nvPr/>
        </p:nvSpPr>
        <p:spPr>
          <a:xfrm>
            <a:off x="-15487" y="0"/>
            <a:ext cx="9906000" cy="461665"/>
          </a:xfrm>
          <a:prstGeom prst="rect">
            <a:avLst/>
          </a:prstGeom>
          <a:solidFill>
            <a:schemeClr val="tx2"/>
          </a:solidFill>
        </p:spPr>
        <p:txBody>
          <a:bodyPr wrap="square" rtlCol="0" anchor="b">
            <a:spAutoFit/>
          </a:bodyPr>
          <a:lstStyle/>
          <a:p>
            <a:pPr algn="ctr" fontAlgn="base">
              <a:spcBef>
                <a:spcPct val="0"/>
              </a:spcBef>
              <a:spcAft>
                <a:spcPct val="0"/>
              </a:spcAft>
            </a:pPr>
            <a:r>
              <a:rPr lang="ja-JP" altLang="en-US" sz="2400" b="1" dirty="0" smtClean="0">
                <a:solidFill>
                  <a:prstClr val="white"/>
                </a:solidFill>
                <a:latin typeface="Times New Roman" pitchFamily="18" charset="0"/>
              </a:rPr>
              <a:t>地域</a:t>
            </a:r>
            <a:r>
              <a:rPr lang="ja-JP" altLang="en-US" sz="2400" b="1" dirty="0">
                <a:solidFill>
                  <a:prstClr val="white"/>
                </a:solidFill>
                <a:latin typeface="Times New Roman" pitchFamily="18" charset="0"/>
              </a:rPr>
              <a:t>医療構想・病床機能報告における回復期機能に</a:t>
            </a:r>
            <a:r>
              <a:rPr lang="ja-JP" altLang="en-US" sz="2400" b="1" dirty="0" smtClean="0">
                <a:solidFill>
                  <a:prstClr val="white"/>
                </a:solidFill>
                <a:latin typeface="Times New Roman" pitchFamily="18" charset="0"/>
              </a:rPr>
              <a:t>ついて</a:t>
            </a:r>
            <a:endParaRPr lang="ja-JP" altLang="en-US" sz="2400" b="1" dirty="0">
              <a:solidFill>
                <a:prstClr val="white"/>
              </a:solidFill>
              <a:latin typeface="Times New Roman" pitchFamily="18" charset="0"/>
            </a:endParaRPr>
          </a:p>
        </p:txBody>
      </p:sp>
      <p:sp>
        <p:nvSpPr>
          <p:cNvPr id="8" name="正方形/長方形 7"/>
          <p:cNvSpPr/>
          <p:nvPr/>
        </p:nvSpPr>
        <p:spPr>
          <a:xfrm>
            <a:off x="112558" y="577811"/>
            <a:ext cx="9615255" cy="492443"/>
          </a:xfrm>
          <a:prstGeom prst="rect">
            <a:avLst/>
          </a:prstGeom>
          <a:ln>
            <a:solidFill>
              <a:schemeClr val="tx1"/>
            </a:solidFill>
            <a:prstDash val="sysDash"/>
          </a:ln>
        </p:spPr>
        <p:txBody>
          <a:bodyPr wrap="square">
            <a:spAutoFit/>
          </a:bodyPr>
          <a:lstStyle/>
          <a:p>
            <a:pPr algn="ctr" fontAlgn="base">
              <a:spcBef>
                <a:spcPct val="0"/>
              </a:spcBef>
              <a:spcAft>
                <a:spcPct val="0"/>
              </a:spcAft>
            </a:pPr>
            <a:r>
              <a:rPr lang="ja-JP" altLang="en-US" sz="1400" dirty="0" smtClean="0">
                <a:solidFill>
                  <a:prstClr val="black"/>
                </a:solidFill>
                <a:latin typeface="Times New Roman" pitchFamily="18" charset="0"/>
              </a:rPr>
              <a:t>「</a:t>
            </a:r>
            <a:r>
              <a:rPr lang="ja-JP" altLang="ja-JP" sz="1400" dirty="0" smtClean="0">
                <a:solidFill>
                  <a:prstClr val="black"/>
                </a:solidFill>
                <a:latin typeface="Times New Roman" pitchFamily="18" charset="0"/>
              </a:rPr>
              <a:t>地域</a:t>
            </a:r>
            <a:r>
              <a:rPr lang="ja-JP" altLang="ja-JP" sz="1400" dirty="0">
                <a:solidFill>
                  <a:prstClr val="black"/>
                </a:solidFill>
                <a:latin typeface="Times New Roman" pitchFamily="18" charset="0"/>
              </a:rPr>
              <a:t>医療</a:t>
            </a:r>
            <a:r>
              <a:rPr lang="ja-JP" altLang="ja-JP" sz="1400" dirty="0" smtClean="0">
                <a:solidFill>
                  <a:prstClr val="black"/>
                </a:solidFill>
                <a:latin typeface="Times New Roman" pitchFamily="18" charset="0"/>
              </a:rPr>
              <a:t>構想</a:t>
            </a:r>
            <a:r>
              <a:rPr lang="ja-JP" altLang="en-US" sz="1400" dirty="0" smtClean="0">
                <a:solidFill>
                  <a:prstClr val="black"/>
                </a:solidFill>
                <a:latin typeface="Times New Roman" pitchFamily="18" charset="0"/>
              </a:rPr>
              <a:t>・病床機能報告における回復期機能について」</a:t>
            </a:r>
            <a:endParaRPr lang="en-US" altLang="ja-JP" sz="1400" dirty="0" smtClean="0">
              <a:solidFill>
                <a:prstClr val="black"/>
              </a:solidFill>
              <a:latin typeface="Times New Roman" pitchFamily="18" charset="0"/>
            </a:endParaRPr>
          </a:p>
          <a:p>
            <a:pPr algn="ctr" fontAlgn="base">
              <a:spcBef>
                <a:spcPct val="0"/>
              </a:spcBef>
              <a:spcAft>
                <a:spcPct val="0"/>
              </a:spcAft>
            </a:pPr>
            <a:r>
              <a:rPr lang="ja-JP" altLang="en-US" sz="1200" dirty="0" smtClean="0">
                <a:solidFill>
                  <a:prstClr val="black"/>
                </a:solidFill>
                <a:latin typeface="Times New Roman" pitchFamily="18" charset="0"/>
              </a:rPr>
              <a:t>（平成</a:t>
            </a:r>
            <a:r>
              <a:rPr lang="en-US" altLang="ja-JP" sz="1200" dirty="0" smtClean="0">
                <a:solidFill>
                  <a:prstClr val="black"/>
                </a:solidFill>
                <a:latin typeface="Times New Roman" pitchFamily="18" charset="0"/>
              </a:rPr>
              <a:t>29</a:t>
            </a:r>
            <a:r>
              <a:rPr lang="ja-JP" altLang="en-US" sz="1200" dirty="0" smtClean="0">
                <a:solidFill>
                  <a:prstClr val="black"/>
                </a:solidFill>
                <a:latin typeface="Times New Roman" pitchFamily="18" charset="0"/>
              </a:rPr>
              <a:t>年</a:t>
            </a:r>
            <a:r>
              <a:rPr lang="en-US" altLang="ja-JP" sz="1200" dirty="0">
                <a:solidFill>
                  <a:prstClr val="black"/>
                </a:solidFill>
                <a:latin typeface="Times New Roman" pitchFamily="18" charset="0"/>
              </a:rPr>
              <a:t>9</a:t>
            </a:r>
            <a:r>
              <a:rPr lang="ja-JP" altLang="en-US" sz="1200" dirty="0" smtClean="0">
                <a:solidFill>
                  <a:prstClr val="black"/>
                </a:solidFill>
                <a:latin typeface="Times New Roman" pitchFamily="18" charset="0"/>
              </a:rPr>
              <a:t>月</a:t>
            </a:r>
            <a:r>
              <a:rPr lang="en-US" altLang="ja-JP" sz="1200" dirty="0" smtClean="0">
                <a:solidFill>
                  <a:prstClr val="black"/>
                </a:solidFill>
                <a:latin typeface="Times New Roman" pitchFamily="18" charset="0"/>
              </a:rPr>
              <a:t>29</a:t>
            </a:r>
            <a:r>
              <a:rPr lang="ja-JP" altLang="en-US" sz="1200" dirty="0" smtClean="0">
                <a:solidFill>
                  <a:prstClr val="black"/>
                </a:solidFill>
                <a:latin typeface="Times New Roman" pitchFamily="18" charset="0"/>
              </a:rPr>
              <a:t>日付け厚生労働省医政局地域医療計画事務連絡）抜粋</a:t>
            </a:r>
            <a:endParaRPr lang="ja-JP" altLang="ja-JP" sz="1400" dirty="0">
              <a:solidFill>
                <a:prstClr val="black"/>
              </a:solidFill>
              <a:latin typeface="Times New Roman" pitchFamily="18" charset="0"/>
            </a:endParaRPr>
          </a:p>
        </p:txBody>
      </p:sp>
      <p:sp>
        <p:nvSpPr>
          <p:cNvPr id="9" name="スライド番号プレースホルダー 3"/>
          <p:cNvSpPr txBox="1">
            <a:spLocks/>
          </p:cNvSpPr>
          <p:nvPr/>
        </p:nvSpPr>
        <p:spPr>
          <a:xfrm>
            <a:off x="3797300" y="649291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800" b="0" i="0" u="none" strike="noStrike" kern="1200" cap="none" spc="0" normalizeH="0" baseline="0" noProof="0" smtClean="0">
                <a:ln>
                  <a:noFill/>
                </a:ln>
                <a:solidFill>
                  <a:prstClr val="black">
                    <a:tint val="75000"/>
                  </a:prstClr>
                </a:solidFill>
                <a:effectLst/>
                <a:uLnTx/>
                <a:uFillTx/>
                <a:latin typeface="Arial"/>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1" lang="ja-JP" altLang="en-US" sz="1800" b="0" i="0" u="none" strike="noStrike" kern="1200" cap="none" spc="0" normalizeH="0" baseline="0" noProof="0" dirty="0">
              <a:ln>
                <a:noFill/>
              </a:ln>
              <a:solidFill>
                <a:prstClr val="black">
                  <a:tint val="75000"/>
                </a:prstClr>
              </a:solidFill>
              <a:effectLst/>
              <a:uLnTx/>
              <a:uFillTx/>
              <a:latin typeface="Arial"/>
              <a:ea typeface="メイリオ"/>
              <a:cs typeface="+mn-cs"/>
            </a:endParaRPr>
          </a:p>
        </p:txBody>
      </p:sp>
    </p:spTree>
    <p:extLst>
      <p:ext uri="{BB962C8B-B14F-4D97-AF65-F5344CB8AC3E}">
        <p14:creationId xmlns:p14="http://schemas.microsoft.com/office/powerpoint/2010/main" val="879432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nvPr>
        </p:nvGraphicFramePr>
        <p:xfrm>
          <a:off x="115393" y="908722"/>
          <a:ext cx="2574286" cy="5903724"/>
        </p:xfrm>
        <a:graphic>
          <a:graphicData uri="http://schemas.openxmlformats.org/drawingml/2006/table">
            <a:tbl>
              <a:tblPr firstRow="1" bandRow="1">
                <a:tableStyleId>{5C22544A-7EE6-4342-B048-85BDC9FD1C3A}</a:tableStyleId>
              </a:tblPr>
              <a:tblGrid>
                <a:gridCol w="312035">
                  <a:extLst>
                    <a:ext uri="{9D8B030D-6E8A-4147-A177-3AD203B41FA5}">
                      <a16:colId xmlns="" xmlns:a16="http://schemas.microsoft.com/office/drawing/2014/main" val="20000"/>
                    </a:ext>
                  </a:extLst>
                </a:gridCol>
                <a:gridCol w="2262251">
                  <a:extLst>
                    <a:ext uri="{9D8B030D-6E8A-4147-A177-3AD203B41FA5}">
                      <a16:colId xmlns="" xmlns:a16="http://schemas.microsoft.com/office/drawing/2014/main" val="20001"/>
                    </a:ext>
                  </a:extLst>
                </a:gridCol>
              </a:tblGrid>
              <a:tr h="292312">
                <a:tc rowSpan="14">
                  <a:txBody>
                    <a:bodyPr/>
                    <a:lstStyle/>
                    <a:p>
                      <a:r>
                        <a:rPr kumimoji="1" lang="ja-JP" altLang="en-US" sz="900" dirty="0">
                          <a:solidFill>
                            <a:schemeClr val="tx1"/>
                          </a:solidFill>
                          <a:latin typeface="+mn-ea"/>
                          <a:ea typeface="+mn-ea"/>
                        </a:rPr>
                        <a:t>病床数・人員配置・機器等</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医療機能（現在／今後の方向）</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任意で２０２５年時点の医療機能の予定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206958">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許可病床数、稼働病床数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206958">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医療法上の経過措置に該当する病床数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206958">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一般病床数、療養病床数</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20695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算定する入院基本料・特定入院料</a:t>
                      </a:r>
                      <a:endParaRPr lang="ja-JP" altLang="en-US" sz="900" dirty="0">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259916">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看護師数、准看護師数、</a:t>
                      </a:r>
                      <a:endParaRPr lang="en-US" altLang="zh-TW"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看護補助者数、助産師数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292312">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理学療法士数、作業療法士数、言語聴覚士数、薬剤師数、臨床工学士数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241008">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主とする診療科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241008">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DPC</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群</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241008">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総合入院体制加算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r h="384988">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在宅療養支援病院／診療所、在宅療養後方支援病院の届出の有無（有の場合、医療機関以外／医療機関での看取り数）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0"/>
                  </a:ext>
                </a:extLst>
              </a:tr>
              <a:tr h="259916">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三次救急医療施設、二次救急医療施設、</a:t>
                      </a:r>
                      <a:endPar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l"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救急告示病院の有無</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1"/>
                  </a:ext>
                </a:extLst>
              </a:tr>
              <a:tr h="760206">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高額医療機器の保有状況</a:t>
                      </a:r>
                      <a:endPar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（Ｃ</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T</a:t>
                      </a:r>
                      <a:r>
                        <a:rPr lang="ja-JP" altLang="en-US" sz="900" b="0" i="0" u="none" strike="noStrike" dirty="0" err="1">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ＭＲＩ、血管連続撮影装置、ＳＰＥＣＴ、ＰＥＴ、</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PETCT</a:t>
                      </a:r>
                      <a:r>
                        <a:rPr lang="ja-JP" altLang="en-US" sz="900" b="0" i="0" u="none" strike="noStrike" dirty="0" err="1">
                          <a:solidFill>
                            <a:schemeClr val="tx1"/>
                          </a:solidFill>
                          <a:effectLst/>
                          <a:latin typeface="ＭＳ Ｐゴシック" panose="020B0600070205080204" pitchFamily="50" charset="-128"/>
                          <a:ea typeface="ＭＳ Ｐゴシック" panose="020B0600070205080204" pitchFamily="50" charset="-128"/>
                        </a:rPr>
                        <a:t>、</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PETMRI</a:t>
                      </a:r>
                      <a:r>
                        <a:rPr lang="ja-JP" altLang="en-US" sz="900" b="0" i="0" u="none" strike="noStrike" dirty="0" err="1">
                          <a:solidFill>
                            <a:schemeClr val="tx1"/>
                          </a:solidFill>
                          <a:effectLst/>
                          <a:latin typeface="ＭＳ Ｐゴシック" panose="020B0600070205080204" pitchFamily="50" charset="-128"/>
                          <a:ea typeface="ＭＳ Ｐゴシック" panose="020B0600070205080204" pitchFamily="50" charset="-128"/>
                        </a:rPr>
                        <a:t>、</a:t>
                      </a: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強度変調放射線治療器</a:t>
                      </a:r>
                      <a:r>
                        <a:rPr lang="ja-JP" altLang="en-US" sz="900" b="0" i="0" u="none" strike="noStrike" dirty="0" err="1">
                          <a:solidFill>
                            <a:schemeClr val="tx1"/>
                          </a:solidFill>
                          <a:effectLst/>
                          <a:latin typeface="ＭＳ Ｐゴシック" panose="020B0600070205080204" pitchFamily="50" charset="-128"/>
                          <a:ea typeface="ＭＳ Ｐゴシック" panose="020B0600070205080204" pitchFamily="50" charset="-128"/>
                        </a:rPr>
                        <a:t>、</a:t>
                      </a:r>
                      <a:endPar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遠隔操作式密封小線源治療装置</a:t>
                      </a:r>
                      <a:r>
                        <a:rPr lang="ja-JP" altLang="en-US" sz="900" b="0" i="0" u="none" strike="noStrike" dirty="0" err="1">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ガンマナイフ、サイバーナイフ、内視鏡手術用支援機器（ダヴィンチ）等）</a:t>
                      </a:r>
                      <a:endPar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2"/>
                  </a:ext>
                </a:extLst>
              </a:tr>
              <a:tr h="241008">
                <a:tc vMerge="1">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退院調整部門の設置・勤務人数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3"/>
                  </a:ext>
                </a:extLst>
              </a:tr>
              <a:tr h="241008">
                <a:tc rowSpan="7">
                  <a:txBody>
                    <a:bodyPr/>
                    <a:lstStyle/>
                    <a:p>
                      <a:r>
                        <a:rPr kumimoji="1" lang="ja-JP" altLang="en-US" sz="900" b="1" dirty="0">
                          <a:solidFill>
                            <a:schemeClr val="tx1"/>
                          </a:solidFill>
                          <a:latin typeface="+mn-ea"/>
                          <a:ea typeface="+mn-ea"/>
                        </a:rPr>
                        <a:t>入院患者の状況</a:t>
                      </a:r>
                    </a:p>
                  </a:txBody>
                  <a:tcPr marL="36000" marR="36000" marT="36000" marB="36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新規入棟患者数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4"/>
                  </a:ext>
                </a:extLst>
              </a:tr>
              <a:tr h="241008">
                <a:tc vMerge="1">
                  <a:txBody>
                    <a:bodyPr/>
                    <a:lstStyle/>
                    <a:p>
                      <a:endParaRPr kumimoji="1" lang="ja-JP" altLang="en-US" sz="105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在棟患者延べ数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5"/>
                  </a:ext>
                </a:extLst>
              </a:tr>
              <a:tr h="241008">
                <a:tc vMerge="1">
                  <a:txBody>
                    <a:bodyPr/>
                    <a:lstStyle/>
                    <a:p>
                      <a:endParaRPr kumimoji="1" lang="ja-JP" altLang="en-US" sz="105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退棟患者数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6"/>
                  </a:ext>
                </a:extLst>
              </a:tr>
              <a:tr h="241008">
                <a:tc vMerge="1">
                  <a:txBody>
                    <a:bodyPr/>
                    <a:lstStyle/>
                    <a:p>
                      <a:endParaRPr kumimoji="1" lang="ja-JP" altLang="en-US" sz="105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入棟前の場所別患者数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7"/>
                  </a:ext>
                </a:extLst>
              </a:tr>
              <a:tr h="241008">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予定入院・緊急入院の患者数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8"/>
                  </a:ext>
                </a:extLst>
              </a:tr>
              <a:tr h="241008">
                <a:tc vMerge="1">
                  <a:txBody>
                    <a:bodyPr/>
                    <a:lstStyle/>
                    <a:p>
                      <a:endParaRPr kumimoji="1" lang="ja-JP" altLang="en-US" sz="105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退棟先の場所別患者数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9"/>
                  </a:ext>
                </a:extLst>
              </a:tr>
              <a:tr h="260008">
                <a:tc vMerge="1">
                  <a:txBody>
                    <a:bodyPr/>
                    <a:lstStyle/>
                    <a:p>
                      <a:endParaRPr kumimoji="1" lang="ja-JP" altLang="en-US" sz="1200" b="1" dirty="0">
                        <a:solidFill>
                          <a:schemeClr val="tx1"/>
                        </a:solidFill>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退院後に在宅医療を必要とする患者数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0"/>
                  </a:ext>
                </a:extLst>
              </a:tr>
            </a:tbl>
          </a:graphicData>
        </a:graphic>
      </p:graphicFrame>
      <p:graphicFrame>
        <p:nvGraphicFramePr>
          <p:cNvPr id="11" name="表 10"/>
          <p:cNvGraphicFramePr>
            <a:graphicFrameLocks noGrp="1"/>
          </p:cNvGraphicFramePr>
          <p:nvPr>
            <p:extLst/>
          </p:nvPr>
        </p:nvGraphicFramePr>
        <p:xfrm>
          <a:off x="6357166" y="908728"/>
          <a:ext cx="3323705" cy="5923083"/>
        </p:xfrm>
        <a:graphic>
          <a:graphicData uri="http://schemas.openxmlformats.org/drawingml/2006/table">
            <a:tbl>
              <a:tblPr firstRow="1" bandRow="1">
                <a:tableStyleId>{5C22544A-7EE6-4342-B048-85BDC9FD1C3A}</a:tableStyleId>
              </a:tblPr>
              <a:tblGrid>
                <a:gridCol w="390488">
                  <a:extLst>
                    <a:ext uri="{9D8B030D-6E8A-4147-A177-3AD203B41FA5}">
                      <a16:colId xmlns="" xmlns:a16="http://schemas.microsoft.com/office/drawing/2014/main" val="20000"/>
                    </a:ext>
                  </a:extLst>
                </a:gridCol>
                <a:gridCol w="2933217">
                  <a:extLst>
                    <a:ext uri="{9D8B030D-6E8A-4147-A177-3AD203B41FA5}">
                      <a16:colId xmlns="" xmlns:a16="http://schemas.microsoft.com/office/drawing/2014/main" val="20001"/>
                    </a:ext>
                  </a:extLst>
                </a:gridCol>
              </a:tblGrid>
              <a:tr h="326587">
                <a:tc rowSpan="3">
                  <a:txBody>
                    <a:bodyPr/>
                    <a:lstStyle/>
                    <a:p>
                      <a:pPr algn="l" fontAlgn="ctr"/>
                      <a:r>
                        <a:rPr lang="ja-JP" altLang="en-US" sz="900" b="1" i="0" u="none" strike="noStrike" dirty="0">
                          <a:solidFill>
                            <a:srgbClr val="000000"/>
                          </a:solidFill>
                          <a:effectLst/>
                          <a:latin typeface="+mn-ea"/>
                          <a:ea typeface="+mn-ea"/>
                        </a:rPr>
                        <a:t>急性期後・在宅復帰への支援</a:t>
                      </a:r>
                      <a:endParaRPr lang="ja-JP" altLang="en-US" sz="8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退院支援加算、救急・在宅等支援（療養）病床初期加算／有床診療所一般病床初期加算</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185615">
                <a:tc vMerge="1">
                  <a:txBody>
                    <a:bodyPr/>
                    <a:lstStyle/>
                    <a:p>
                      <a:pPr algn="l" fontAlgn="ctr"/>
                      <a:endParaRPr lang="ja-JP" altLang="en-US" sz="12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地域連携診療計画</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加算、</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退院時共同指導料</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26587">
                <a:tc vMerge="1">
                  <a:txBody>
                    <a:bodyPr/>
                    <a:lstStyle/>
                    <a:p>
                      <a:pPr algn="l" fontAlgn="ctr"/>
                      <a:endParaRPr lang="ja-JP" altLang="en-US" sz="12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介護支援連携指導料</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退院時リハビリテーション指導料、</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退院前訪問指導料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185615">
                <a:tc rowSpan="4">
                  <a:txBody>
                    <a:bodyPr/>
                    <a:lstStyle/>
                    <a:p>
                      <a:pPr algn="l" fontAlgn="ctr"/>
                      <a:r>
                        <a:rPr lang="ja-JP" altLang="en-US" sz="900" b="1" i="0" u="none" strike="noStrike" dirty="0">
                          <a:solidFill>
                            <a:srgbClr val="000000"/>
                          </a:solidFill>
                          <a:effectLst/>
                          <a:latin typeface="+mn-ea"/>
                          <a:ea typeface="+mn-ea"/>
                        </a:rPr>
                        <a:t>全身管理</a:t>
                      </a: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中心静脈注射、</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呼吸心拍監視</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酸素吸入</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185615">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観血的動脈圧測定、ドレーン法、胸腔若しくは腹腔洗浄</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185615">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人工呼吸、</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人工腎臓、腹膜灌流</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185615">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経管栄養カテーテル交換法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326587">
                <a:tc rowSpan="5">
                  <a:txBody>
                    <a:bodyPr/>
                    <a:lstStyle/>
                    <a:p>
                      <a:pPr algn="l" fontAlgn="ctr"/>
                      <a:r>
                        <a:rPr lang="ja-JP" altLang="en-US" sz="900" b="1" i="0" u="none" strike="noStrike" dirty="0">
                          <a:solidFill>
                            <a:srgbClr val="000000"/>
                          </a:solidFill>
                          <a:effectLst/>
                          <a:latin typeface="+mn-ea"/>
                          <a:ea typeface="+mn-ea"/>
                        </a:rPr>
                        <a:t>疾患に応じた／早期からの</a:t>
                      </a:r>
                      <a:r>
                        <a:rPr lang="en-US" altLang="ja-JP" sz="900" b="1" i="0" u="none" strike="noStrike" dirty="0">
                          <a:solidFill>
                            <a:srgbClr val="000000"/>
                          </a:solidFill>
                          <a:effectLst/>
                          <a:latin typeface="+mn-ea"/>
                          <a:ea typeface="+mn-ea"/>
                        </a:rPr>
                        <a:t/>
                      </a:r>
                      <a:br>
                        <a:rPr lang="en-US" altLang="ja-JP" sz="900" b="1" i="0" u="none" strike="noStrike" dirty="0">
                          <a:solidFill>
                            <a:srgbClr val="000000"/>
                          </a:solidFill>
                          <a:effectLst/>
                          <a:latin typeface="+mn-ea"/>
                          <a:ea typeface="+mn-ea"/>
                        </a:rPr>
                      </a:br>
                      <a:r>
                        <a:rPr lang="ja-JP" altLang="en-US" sz="900" b="1" i="0" u="none" strike="noStrike" dirty="0">
                          <a:solidFill>
                            <a:srgbClr val="000000"/>
                          </a:solidFill>
                          <a:effectLst/>
                          <a:latin typeface="+mn-ea"/>
                          <a:ea typeface="+mn-ea"/>
                        </a:rPr>
                        <a:t>リハビリテーション</a:t>
                      </a:r>
                      <a:endParaRPr lang="ja-JP" altLang="en-US" sz="8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疾患別リハビリテーション料、早期リハビリテーション加算、</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初期加算、摂食機能療法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326587">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リハビリテーション充実加算、</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休日リハビリテーション提供体制加算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326587">
                <a:tc vMerge="1">
                  <a:txBody>
                    <a:bodyPr/>
                    <a:lstStyle/>
                    <a:p>
                      <a:endParaRPr kumimoji="1" lang="ja-JP" altLang="en-US"/>
                    </a:p>
                  </a:txBody>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入院時訪問指導加算</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リハビリテーションを実施した患者の割合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r h="227379">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平均リハ単位数／</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患者</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日当たり、１年間の総退院患者数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0"/>
                  </a:ext>
                </a:extLst>
              </a:tr>
              <a:tr h="483741">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１年間の総退院患者数のうち、入棟時の日常生活機能評価が１０点以上であった患者数・退棟時の日常生活機能評価が、入院時に比較して４点以上改善していた患者数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1"/>
                  </a:ext>
                </a:extLst>
              </a:tr>
              <a:tr h="227379">
                <a:tc rowSpan="5">
                  <a:txBody>
                    <a:bodyPr/>
                    <a:lstStyle/>
                    <a:p>
                      <a:pPr algn="l" fontAlgn="ctr"/>
                      <a:r>
                        <a:rPr lang="ja-JP" altLang="en-US" sz="900" b="1" i="0" u="none" strike="noStrike" dirty="0">
                          <a:solidFill>
                            <a:srgbClr val="000000"/>
                          </a:solidFill>
                          <a:effectLst/>
                          <a:latin typeface="+mn-ea"/>
                          <a:ea typeface="+mn-ea"/>
                        </a:rPr>
                        <a:t>長期療養患者・重度の障害者等の受入</a:t>
                      </a:r>
                      <a:endParaRPr lang="ja-JP" altLang="en-US" sz="8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療養病棟入院基本料、</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褥瘡評価実施加算</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2"/>
                  </a:ext>
                </a:extLst>
              </a:tr>
              <a:tr h="227379">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重度褥瘡処置</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重傷皮膚潰瘍管理加算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3"/>
                  </a:ext>
                </a:extLst>
              </a:tr>
              <a:tr h="227379">
                <a:tc vMerge="1">
                  <a:txBody>
                    <a:bodyPr/>
                    <a:lstStyle/>
                    <a:p>
                      <a:pPr algn="l" fontAlgn="ctr"/>
                      <a:endParaRPr lang="ja-JP" altLang="en-US" sz="11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難病等特別入院診療加算</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特殊疾患入院施設管理加算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4"/>
                  </a:ext>
                </a:extLst>
              </a:tr>
              <a:tr h="227379">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超重症児（者）入院診療加算・準超重症児（者）入院診療加算</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5"/>
                  </a:ext>
                </a:extLst>
              </a:tr>
              <a:tr h="227379">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TW" altLang="en-US" sz="900" dirty="0">
                          <a:latin typeface="ＭＳ Ｐゴシック" panose="020B0600070205080204" pitchFamily="50" charset="-128"/>
                          <a:ea typeface="ＭＳ Ｐゴシック" panose="020B0600070205080204" pitchFamily="50" charset="-128"/>
                        </a:rPr>
                        <a:t>強度行動障害入院医療管理加算</a:t>
                      </a:r>
                      <a:endParaRPr lang="ja-JP" altLang="en-US" sz="900" dirty="0">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6"/>
                  </a:ext>
                </a:extLst>
              </a:tr>
              <a:tr h="249871">
                <a:tc rowSpan="4">
                  <a:txBody>
                    <a:bodyPr/>
                    <a:lstStyle/>
                    <a:p>
                      <a:pPr algn="l" fontAlgn="ctr"/>
                      <a:r>
                        <a:rPr lang="ja-JP" altLang="en-US" sz="900" b="1" i="0" u="none" strike="noStrike" dirty="0">
                          <a:solidFill>
                            <a:srgbClr val="000000"/>
                          </a:solidFill>
                          <a:effectLst/>
                          <a:latin typeface="+mn-ea"/>
                          <a:ea typeface="+mn-ea"/>
                        </a:rPr>
                        <a:t>有床診療所の</a:t>
                      </a:r>
                      <a:r>
                        <a:rPr lang="en-US" altLang="ja-JP" sz="900" b="1" i="0" u="none" strike="noStrike" dirty="0">
                          <a:solidFill>
                            <a:srgbClr val="000000"/>
                          </a:solidFill>
                          <a:effectLst/>
                          <a:latin typeface="+mn-ea"/>
                          <a:ea typeface="+mn-ea"/>
                        </a:rPr>
                        <a:t/>
                      </a:r>
                      <a:br>
                        <a:rPr lang="en-US" altLang="ja-JP" sz="900" b="1" i="0" u="none" strike="noStrike" dirty="0">
                          <a:solidFill>
                            <a:srgbClr val="000000"/>
                          </a:solidFill>
                          <a:effectLst/>
                          <a:latin typeface="+mn-ea"/>
                          <a:ea typeface="+mn-ea"/>
                        </a:rPr>
                      </a:br>
                      <a:r>
                        <a:rPr lang="ja-JP" altLang="en-US" sz="900" b="1" i="0" u="none" strike="noStrike" dirty="0">
                          <a:solidFill>
                            <a:srgbClr val="000000"/>
                          </a:solidFill>
                          <a:effectLst/>
                          <a:latin typeface="+mn-ea"/>
                          <a:ea typeface="+mn-ea"/>
                        </a:rPr>
                        <a:t>多様な機能</a:t>
                      </a:r>
                      <a:endParaRPr lang="ja-JP" altLang="en-US" sz="8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往診患者述べ数、訪問診療患者述べ数、</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看取り患者数（院内／在宅）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7"/>
                  </a:ext>
                </a:extLst>
              </a:tr>
              <a:tr h="169432">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有床診療所入院基本料、有床診療所療養病床入院基本料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8"/>
                  </a:ext>
                </a:extLst>
              </a:tr>
              <a:tr h="169432">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ja-JP" altLang="en-US" sz="900" dirty="0">
                          <a:latin typeface="ＭＳ Ｐゴシック" panose="020B0600070205080204" pitchFamily="50" charset="-128"/>
                          <a:ea typeface="ＭＳ Ｐゴシック" panose="020B0600070205080204" pitchFamily="50" charset="-128"/>
                        </a:rPr>
                        <a:t>急変時の入院件数、有床診療所の病床の役割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9"/>
                  </a:ext>
                </a:extLst>
              </a:tr>
              <a:tr h="326587">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過去１年間の新規入院患者のうち、他の急性期医療を担う病院の一般病棟からの受入割合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0"/>
                  </a:ext>
                </a:extLst>
              </a:tr>
              <a:tr h="169432">
                <a:tc rowSpan="3">
                  <a:txBody>
                    <a:bodyPr/>
                    <a:lstStyle/>
                    <a:p>
                      <a:pPr algn="l" fontAlgn="ctr"/>
                      <a:r>
                        <a:rPr lang="ja-JP" altLang="en-US" sz="900" b="1" i="0" u="none" strike="noStrike" dirty="0">
                          <a:solidFill>
                            <a:srgbClr val="000000"/>
                          </a:solidFill>
                          <a:effectLst/>
                          <a:latin typeface="+mn-ea"/>
                          <a:ea typeface="+mn-ea"/>
                        </a:rPr>
                        <a:t>医科歯科の連携</a:t>
                      </a:r>
                      <a:endParaRPr lang="en-US" altLang="ja-JP" sz="9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歯科医師連携加算</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1"/>
                  </a:ext>
                </a:extLst>
              </a:tr>
              <a:tr h="169432">
                <a:tc vMerge="1">
                  <a:txBody>
                    <a:bodyPr/>
                    <a:lstStyle/>
                    <a:p>
                      <a:pPr algn="l" fontAlgn="ctr"/>
                      <a:endParaRPr lang="ja-JP" altLang="en-US" sz="1100" b="1" i="0" u="none" strike="noStrike" dirty="0">
                        <a:solidFill>
                          <a:srgbClr val="000000"/>
                        </a:solidFill>
                        <a:effectLst/>
                        <a:latin typeface="+mn-ea"/>
                        <a:ea typeface="+mn-ea"/>
                      </a:endParaRPr>
                    </a:p>
                  </a:txBody>
                  <a:tcPr marL="8792" marR="8792"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周術期口腔機能管理後手術加算</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2"/>
                  </a:ext>
                </a:extLst>
              </a:tr>
              <a:tr h="169432">
                <a:tc vMerge="1">
                  <a:txBody>
                    <a:bodyPr/>
                    <a:lstStyle/>
                    <a:p>
                      <a:pPr algn="l" fontAlgn="ctr"/>
                      <a:endParaRPr lang="en-US" altLang="ja-JP" sz="1050" b="1" i="0" u="none" strike="noStrike" dirty="0">
                        <a:solidFill>
                          <a:srgbClr val="000000"/>
                        </a:solidFill>
                        <a:effectLst/>
                        <a:latin typeface="+mn-ea"/>
                        <a:ea typeface="+mn-ea"/>
                      </a:endParaRPr>
                    </a:p>
                  </a:txBody>
                  <a:tcPr marL="8792" marR="8792"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周術期口腔機能管理料</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3"/>
                  </a:ext>
                </a:extLst>
              </a:tr>
            </a:tbl>
          </a:graphicData>
        </a:graphic>
      </p:graphicFrame>
      <p:graphicFrame>
        <p:nvGraphicFramePr>
          <p:cNvPr id="12" name="表 11"/>
          <p:cNvGraphicFramePr>
            <a:graphicFrameLocks noGrp="1"/>
          </p:cNvGraphicFramePr>
          <p:nvPr>
            <p:extLst/>
          </p:nvPr>
        </p:nvGraphicFramePr>
        <p:xfrm>
          <a:off x="2846766" y="908713"/>
          <a:ext cx="3447024" cy="5852214"/>
        </p:xfrm>
        <a:graphic>
          <a:graphicData uri="http://schemas.openxmlformats.org/drawingml/2006/table">
            <a:tbl>
              <a:tblPr firstRow="1" bandRow="1">
                <a:tableStyleId>{5C22544A-7EE6-4342-B048-85BDC9FD1C3A}</a:tableStyleId>
              </a:tblPr>
              <a:tblGrid>
                <a:gridCol w="389218">
                  <a:extLst>
                    <a:ext uri="{9D8B030D-6E8A-4147-A177-3AD203B41FA5}">
                      <a16:colId xmlns="" xmlns:a16="http://schemas.microsoft.com/office/drawing/2014/main" val="20000"/>
                    </a:ext>
                  </a:extLst>
                </a:gridCol>
                <a:gridCol w="3057806">
                  <a:extLst>
                    <a:ext uri="{9D8B030D-6E8A-4147-A177-3AD203B41FA5}">
                      <a16:colId xmlns="" xmlns:a16="http://schemas.microsoft.com/office/drawing/2014/main" val="20001"/>
                    </a:ext>
                  </a:extLst>
                </a:gridCol>
              </a:tblGrid>
              <a:tr h="202160">
                <a:tc rowSpan="3">
                  <a:txBody>
                    <a:bodyPr/>
                    <a:lstStyle/>
                    <a:p>
                      <a:pPr algn="l" fontAlgn="ctr"/>
                      <a:r>
                        <a:rPr lang="ja-JP" altLang="en-US" sz="900" b="1" i="0" u="none" strike="noStrike" dirty="0">
                          <a:solidFill>
                            <a:srgbClr val="000000"/>
                          </a:solidFill>
                          <a:effectLst/>
                          <a:latin typeface="ＭＳ Ｐゴシック"/>
                        </a:rPr>
                        <a:t>幅広い手術の実施</a:t>
                      </a:r>
                      <a:r>
                        <a:rPr lang="ja-JP" altLang="en-US" sz="900" b="0" i="0" u="none" strike="noStrike" dirty="0">
                          <a:solidFill>
                            <a:srgbClr val="000000"/>
                          </a:solidFill>
                          <a:effectLst/>
                          <a:latin typeface="ＭＳ Ｐゴシック"/>
                        </a:rPr>
                        <a:t>　</a:t>
                      </a:r>
                      <a:endParaRPr lang="ja-JP" altLang="en-US" sz="800" b="0" i="0" u="none" strike="noStrike" dirty="0">
                        <a:solidFill>
                          <a:srgbClr val="000000"/>
                        </a:solidFill>
                        <a:effectLst/>
                        <a:latin typeface="ＭＳ Ｐゴシック"/>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手術件数</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（臓器別）</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全身麻酔の手術件数</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202160">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人工心肺を用いた手術</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202160">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胸腔鏡下</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手術件数、</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腹腔鏡下手術件数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202160">
                <a:tc rowSpan="8">
                  <a:txBody>
                    <a:bodyPr/>
                    <a:lstStyle/>
                    <a:p>
                      <a:pPr algn="l" fontAlgn="ctr"/>
                      <a:r>
                        <a:rPr lang="ja-JP" altLang="en-US" sz="900" b="1" i="0" u="none" strike="noStrike" dirty="0">
                          <a:solidFill>
                            <a:srgbClr val="000000"/>
                          </a:solidFill>
                          <a:effectLst/>
                          <a:latin typeface="ＭＳ Ｐゴシック"/>
                        </a:rPr>
                        <a:t>がん・脳卒中・心筋梗塞等への治療</a:t>
                      </a:r>
                      <a:endParaRPr lang="ja-JP" altLang="en-US" sz="800" b="0" i="0" u="none" strike="noStrike" dirty="0">
                        <a:solidFill>
                          <a:srgbClr val="000000"/>
                        </a:solidFill>
                        <a:effectLst/>
                        <a:latin typeface="ＭＳ Ｐゴシック"/>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悪性腫瘍手術件数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202160">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病理組織標本作製、術中迅速病理組織標本作製</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202160">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放射線治療件数</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化学療法件数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202160">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がん患者指導管理料</a:t>
                      </a:r>
                      <a:endPar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290364">
                <a:tc vMerge="1">
                  <a:txBody>
                    <a:bodyPr/>
                    <a:lstStyle/>
                    <a:p>
                      <a:endParaRPr kumimoji="1" lang="ja-JP" altLang="en-US"/>
                    </a:p>
                  </a:txBody>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抗悪性腫瘍剤局所持続注入</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肝動脈塞栓を伴う抗悪性腫瘍剤肝動脈内注入</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150639">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超急性期脳卒中加算、脳血管内手術、経皮的冠動脈形成術</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150639">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分娩件数</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r h="264285">
                <a:tc vMerge="1">
                  <a:txBody>
                    <a:bodyPr/>
                    <a:lstStyle/>
                    <a:p>
                      <a:pPr algn="l" fontAlgn="ctr"/>
                      <a:endParaRPr lang="ja-JP" altLang="en-US" sz="12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入院精神療法</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精神科リエゾンチーム加算、認知症ケア加算、</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精神疾患診療体制加算、精神疾患診断治療初回加算</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0"/>
                  </a:ext>
                </a:extLst>
              </a:tr>
              <a:tr h="202160">
                <a:tc rowSpan="6">
                  <a:txBody>
                    <a:bodyPr/>
                    <a:lstStyle/>
                    <a:p>
                      <a:pPr algn="l" fontAlgn="ctr"/>
                      <a:r>
                        <a:rPr lang="ja-JP" altLang="en-US" sz="900" b="1" i="0" u="none" strike="noStrike" dirty="0">
                          <a:solidFill>
                            <a:srgbClr val="000000"/>
                          </a:solidFill>
                          <a:effectLst/>
                          <a:latin typeface="ＭＳ Ｐゴシック"/>
                        </a:rPr>
                        <a:t>重症患者への対応</a:t>
                      </a:r>
                      <a:endParaRPr lang="ja-JP" altLang="en-US" sz="900" b="0" i="0" u="none" strike="noStrike" dirty="0">
                        <a:solidFill>
                          <a:srgbClr val="000000"/>
                        </a:solidFill>
                        <a:effectLst/>
                        <a:latin typeface="ＭＳ Ｐゴシック"/>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ハイリスク分娩管理加算、ハイリスク妊産婦共同管理料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1"/>
                  </a:ext>
                </a:extLst>
              </a:tr>
              <a:tr h="202160">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救急搬送診療料</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観血的肺動脈圧測定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2"/>
                  </a:ext>
                </a:extLst>
              </a:tr>
              <a:tr h="290364">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持続緩徐式血液濾過</a:t>
                      </a:r>
                      <a:r>
                        <a:rPr lang="ja-JP" altLang="en-US" sz="9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大動脈バルーンパンピング法、</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経皮的心肺補助法、補助人工心臓・植込型補助人工心臓</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3"/>
                  </a:ext>
                </a:extLst>
              </a:tr>
              <a:tr h="202160">
                <a:tc vMerge="1">
                  <a:txBody>
                    <a:bodyPr/>
                    <a:lstStyle/>
                    <a:p>
                      <a:pPr algn="l" fontAlgn="ctr"/>
                      <a:endParaRPr lang="ja-JP" altLang="en-US" sz="14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頭蓋内圧持続測定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4"/>
                  </a:ext>
                </a:extLst>
              </a:tr>
              <a:tr h="202160">
                <a:tc vMerge="1">
                  <a:txBody>
                    <a:bodyPr/>
                    <a:lstStyle/>
                    <a:p>
                      <a:pPr algn="l" fontAlgn="ctr"/>
                      <a:endParaRPr lang="ja-JP" altLang="en-US" sz="12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血漿交換療法、</a:t>
                      </a:r>
                      <a:r>
                        <a:rPr lang="zh-CN" altLang="en-US" sz="900" dirty="0">
                          <a:latin typeface="ＭＳ Ｐゴシック" panose="020B0600070205080204" pitchFamily="50" charset="-128"/>
                          <a:ea typeface="ＭＳ Ｐゴシック" panose="020B0600070205080204" pitchFamily="50" charset="-128"/>
                        </a:rPr>
                        <a:t>吸着式血液浄化法</a:t>
                      </a:r>
                      <a:r>
                        <a:rPr lang="ja-JP" altLang="en-US" sz="900" dirty="0" err="1">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血球成分除去療法</a:t>
                      </a:r>
                      <a:endParaRPr lang="ja-JP" altLang="en-US" sz="900" dirty="0">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5"/>
                  </a:ext>
                </a:extLst>
              </a:tr>
              <a:tr h="202160">
                <a:tc vMerge="1">
                  <a:txBody>
                    <a:bodyPr/>
                    <a:lstStyle/>
                    <a:p>
                      <a:pPr algn="l" fontAlgn="ctr"/>
                      <a:endParaRPr lang="ja-JP" altLang="en-US" sz="1200" b="0" i="0" u="none" strike="noStrike" dirty="0">
                        <a:solidFill>
                          <a:srgbClr val="000000"/>
                        </a:solidFill>
                        <a:effectLst/>
                        <a:latin typeface="ＭＳ Ｐゴシック"/>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ja-JP" altLang="en-US" sz="900" dirty="0">
                          <a:latin typeface="ＭＳ Ｐゴシック" panose="020B0600070205080204" pitchFamily="50" charset="-128"/>
                          <a:ea typeface="ＭＳ Ｐゴシック" panose="020B0600070205080204" pitchFamily="50" charset="-128"/>
                        </a:rPr>
                        <a:t>一般病棟用の重症度、医療・看護必要度を満たす患者割合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6"/>
                  </a:ext>
                </a:extLst>
              </a:tr>
              <a:tr h="202160">
                <a:tc rowSpan="11">
                  <a:txBody>
                    <a:bodyPr/>
                    <a:lstStyle/>
                    <a:p>
                      <a:pPr algn="l" fontAlgn="ctr"/>
                      <a:r>
                        <a:rPr lang="ja-JP" altLang="en-US" sz="900" b="1" i="0" u="none" strike="noStrike" dirty="0">
                          <a:solidFill>
                            <a:srgbClr val="000000"/>
                          </a:solidFill>
                          <a:effectLst/>
                          <a:latin typeface="+mn-ea"/>
                          <a:ea typeface="+mn-ea"/>
                        </a:rPr>
                        <a:t>救急医療の実施</a:t>
                      </a: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院内トリアージ実施料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7"/>
                  </a:ext>
                </a:extLst>
              </a:tr>
              <a:tr h="202160">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夜間休日救急搬送医学管理料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8"/>
                  </a:ext>
                </a:extLst>
              </a:tr>
              <a:tr h="202160">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精神科疾患患者等受入加算</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9"/>
                  </a:ext>
                </a:extLst>
              </a:tr>
              <a:tr h="202160">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救急医療管理加算</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0"/>
                  </a:ext>
                </a:extLst>
              </a:tr>
              <a:tr h="202160">
                <a:tc vMerge="1">
                  <a:txBody>
                    <a:bodyPr/>
                    <a:lstStyle/>
                    <a:p>
                      <a:endParaRPr kumimoji="1" lang="ja-JP" altLang="en-US"/>
                    </a:p>
                  </a:txBody>
                  <a:tcPr/>
                </a:tc>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在宅患者緊急入院診療加算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1"/>
                  </a:ext>
                </a:extLst>
              </a:tr>
              <a:tr h="202160">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ctr"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救命のための気管内挿管</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2"/>
                  </a:ext>
                </a:extLst>
              </a:tr>
              <a:tr h="202160">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体表面ペーシング法／食道ペーシング法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3"/>
                  </a:ext>
                </a:extLst>
              </a:tr>
              <a:tr h="202160">
                <a:tc vMerge="1">
                  <a:txBody>
                    <a:bodyPr/>
                    <a:lstStyle/>
                    <a:p>
                      <a:pPr algn="l" fontAlgn="ctr"/>
                      <a:endParaRPr lang="ja-JP" altLang="en-US" sz="105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非開胸的心マッサージ、カウンターショック</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4"/>
                  </a:ext>
                </a:extLst>
              </a:tr>
              <a:tr h="150639">
                <a:tc vMerge="1">
                  <a:txBody>
                    <a:bodyPr/>
                    <a:lstStyle/>
                    <a:p>
                      <a:pPr algn="l" fontAlgn="ctr"/>
                      <a:endParaRPr lang="ja-JP" altLang="en-US" sz="12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心膜穿刺、食道圧迫止血チューブ挿入法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5"/>
                  </a:ext>
                </a:extLst>
              </a:tr>
              <a:tr h="290364">
                <a:tc vMerge="1">
                  <a:txBody>
                    <a:bodyPr/>
                    <a:lstStyle/>
                    <a:p>
                      <a:pPr algn="l" fontAlgn="ctr"/>
                      <a:endParaRPr lang="ja-JP" altLang="en-US" sz="12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休日又は夜間に受診した患者延べ数</a:t>
                      </a:r>
                      <a:endParaRPr lang="en-US" altLang="ja-JP" sz="900" dirty="0">
                        <a:latin typeface="ＭＳ Ｐゴシック" panose="020B0600070205080204" pitchFamily="50" charset="-128"/>
                        <a:ea typeface="ＭＳ Ｐゴシック" panose="020B0600070205080204" pitchFamily="50" charset="-128"/>
                      </a:endParaRPr>
                    </a:p>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（うち診察後、直ちに入院となった患者延べ数）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6"/>
                  </a:ext>
                </a:extLst>
              </a:tr>
              <a:tr h="202160">
                <a:tc vMerge="1">
                  <a:txBody>
                    <a:bodyPr/>
                    <a:lstStyle/>
                    <a:p>
                      <a:pPr algn="l" fontAlgn="ctr"/>
                      <a:endParaRPr lang="ja-JP" altLang="en-US" sz="1200" b="1" i="0" u="none" strike="noStrike" dirty="0">
                        <a:solidFill>
                          <a:srgbClr val="000000"/>
                        </a:solidFill>
                        <a:effectLst/>
                        <a:latin typeface="+mn-ea"/>
                        <a:ea typeface="+mn-ea"/>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125"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救急車の受入件数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27"/>
                  </a:ext>
                </a:extLst>
              </a:tr>
            </a:tbl>
          </a:graphicData>
        </a:graphic>
      </p:graphicFrame>
      <p:sp>
        <p:nvSpPr>
          <p:cNvPr id="13" name="正方形/長方形 12"/>
          <p:cNvSpPr/>
          <p:nvPr/>
        </p:nvSpPr>
        <p:spPr>
          <a:xfrm>
            <a:off x="506506" y="520289"/>
            <a:ext cx="1980000" cy="360000"/>
          </a:xfrm>
          <a:prstGeom prst="rect">
            <a:avLst/>
          </a:prstGeom>
          <a:solidFill>
            <a:schemeClr val="tx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a:solidFill>
                  <a:prstClr val="black"/>
                </a:solidFill>
                <a:latin typeface="ＭＳ Ｐゴシック"/>
              </a:rPr>
              <a:t>構造設備・人員配置等に</a:t>
            </a:r>
            <a:endParaRPr lang="en-US" altLang="ja-JP" sz="1100" b="1" dirty="0">
              <a:solidFill>
                <a:prstClr val="black"/>
              </a:solidFill>
              <a:latin typeface="ＭＳ Ｐゴシック"/>
            </a:endParaRPr>
          </a:p>
          <a:p>
            <a:pPr algn="ctr">
              <a:defRPr/>
            </a:pPr>
            <a:r>
              <a:rPr lang="ja-JP" altLang="en-US" sz="1100" b="1" dirty="0">
                <a:solidFill>
                  <a:prstClr val="black"/>
                </a:solidFill>
                <a:latin typeface="ＭＳ Ｐゴシック"/>
              </a:rPr>
              <a:t>関する項目</a:t>
            </a:r>
          </a:p>
        </p:txBody>
      </p:sp>
      <p:sp>
        <p:nvSpPr>
          <p:cNvPr id="14" name="正方形/長方形 13"/>
          <p:cNvSpPr/>
          <p:nvPr/>
        </p:nvSpPr>
        <p:spPr>
          <a:xfrm>
            <a:off x="3859817" y="520289"/>
            <a:ext cx="4320000" cy="360000"/>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200" b="1" dirty="0">
                <a:solidFill>
                  <a:prstClr val="black"/>
                </a:solidFill>
                <a:latin typeface="ＭＳ Ｐゴシック"/>
              </a:rPr>
              <a:t>具体的な医療の内容に関する項目</a:t>
            </a:r>
          </a:p>
        </p:txBody>
      </p:sp>
      <p:sp>
        <p:nvSpPr>
          <p:cNvPr id="15" name="タイトル 2"/>
          <p:cNvSpPr>
            <a:spLocks noGrp="1"/>
          </p:cNvSpPr>
          <p:nvPr>
            <p:ph type="title"/>
          </p:nvPr>
        </p:nvSpPr>
        <p:spPr>
          <a:xfrm>
            <a:off x="0" y="0"/>
            <a:ext cx="9906000" cy="468000"/>
          </a:xfrm>
          <a:solidFill>
            <a:schemeClr val="tx2"/>
          </a:solidFill>
          <a:ln>
            <a:noFill/>
          </a:ln>
        </p:spPr>
        <p:txBody>
          <a:bodyPr>
            <a:noAutofit/>
          </a:bodyPr>
          <a:lstStyle/>
          <a:p>
            <a:pPr algn="l"/>
            <a:r>
              <a:rPr lang="ja-JP" altLang="en-US" sz="24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　　　　　　平成</a:t>
            </a:r>
            <a:r>
              <a:rPr lang="en-US" altLang="ja-JP" sz="24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28</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年度病床機能報告制度における主な報告項目</a:t>
            </a:r>
          </a:p>
        </p:txBody>
      </p:sp>
      <p:sp>
        <p:nvSpPr>
          <p:cNvPr id="2" name="角丸四角形 1"/>
          <p:cNvSpPr/>
          <p:nvPr/>
        </p:nvSpPr>
        <p:spPr>
          <a:xfrm>
            <a:off x="2864768" y="880292"/>
            <a:ext cx="6840760" cy="5977711"/>
          </a:xfrm>
          <a:prstGeom prst="roundRect">
            <a:avLst>
              <a:gd name="adj" fmla="val 3576"/>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dirty="0">
                <a:solidFill>
                  <a:prstClr val="white"/>
                </a:solidFill>
              </a:rPr>
              <a:t>ｃ</a:t>
            </a:r>
          </a:p>
        </p:txBody>
      </p:sp>
      <p:sp>
        <p:nvSpPr>
          <p:cNvPr id="18" name="スライド番号プレースホルダー 8"/>
          <p:cNvSpPr>
            <a:spLocks noGrp="1"/>
          </p:cNvSpPr>
          <p:nvPr>
            <p:ph type="sldNum" sz="quarter" idx="12"/>
          </p:nvPr>
        </p:nvSpPr>
        <p:spPr>
          <a:xfrm>
            <a:off x="0" y="6606000"/>
            <a:ext cx="9906000" cy="252000"/>
          </a:xfrm>
        </p:spPr>
        <p:txBody>
          <a:bodyPr/>
          <a:lstStyle/>
          <a:p>
            <a:pPr>
              <a:defRPr/>
            </a:pPr>
            <a:fld id="{D2D8002D-B5B0-4BAC-B1F6-782DDCCE6D9C}" type="slidenum">
              <a:rPr lang="ja-JP" altLang="en-US" sz="1800" b="0" smtClean="0">
                <a:solidFill>
                  <a:prstClr val="black">
                    <a:tint val="75000"/>
                  </a:prstClr>
                </a:solidFill>
              </a:rPr>
              <a:pPr>
                <a:defRPr/>
              </a:pPr>
              <a:t>16</a:t>
            </a:fld>
            <a:endParaRPr lang="ja-JP" altLang="en-US" b="0" dirty="0">
              <a:solidFill>
                <a:prstClr val="black">
                  <a:tint val="75000"/>
                </a:prstClr>
              </a:solidFill>
            </a:endParaRPr>
          </a:p>
        </p:txBody>
      </p:sp>
    </p:spTree>
    <p:extLst>
      <p:ext uri="{BB962C8B-B14F-4D97-AF65-F5344CB8AC3E}">
        <p14:creationId xmlns:p14="http://schemas.microsoft.com/office/powerpoint/2010/main" val="2430108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272483" y="1980556"/>
            <a:ext cx="9289032" cy="4262705"/>
          </a:xfrm>
          <a:prstGeom prst="rect">
            <a:avLst/>
          </a:prstGeom>
          <a:noFill/>
        </p:spPr>
        <p:txBody>
          <a:bodyPr wrap="square" rtlCol="0">
            <a:spAutoFit/>
          </a:bodyPr>
          <a:lstStyle/>
          <a:p>
            <a:pPr>
              <a:spcBef>
                <a:spcPts val="600"/>
              </a:spcBef>
              <a:defRPr/>
            </a:pPr>
            <a:r>
              <a:rPr lang="ja-JP" altLang="en-US" dirty="0">
                <a:solidFill>
                  <a:prstClr val="black"/>
                </a:solidFill>
              </a:rPr>
              <a:t>＜様式２＞</a:t>
            </a:r>
            <a:endParaRPr lang="en-US" altLang="ja-JP" dirty="0">
              <a:solidFill>
                <a:prstClr val="black"/>
              </a:solidFill>
            </a:endParaRPr>
          </a:p>
          <a:p>
            <a:pPr>
              <a:spcBef>
                <a:spcPts val="600"/>
              </a:spcBef>
              <a:defRPr/>
            </a:pPr>
            <a:r>
              <a:rPr lang="ja-JP" altLang="en-US" u="sng" dirty="0">
                <a:solidFill>
                  <a:prstClr val="black"/>
                </a:solidFill>
              </a:rPr>
              <a:t>３．幅広い手術の実施状況</a:t>
            </a:r>
            <a:endParaRPr lang="en-US" altLang="ja-JP" u="sng" dirty="0">
              <a:solidFill>
                <a:prstClr val="black"/>
              </a:solidFill>
            </a:endParaRPr>
          </a:p>
          <a:p>
            <a:pPr>
              <a:spcBef>
                <a:spcPts val="600"/>
              </a:spcBef>
              <a:defRPr/>
            </a:pPr>
            <a:r>
              <a:rPr lang="ja-JP" altLang="en-US" u="sng" dirty="0">
                <a:solidFill>
                  <a:prstClr val="black"/>
                </a:solidFill>
              </a:rPr>
              <a:t>４．がん・脳卒中・心筋梗塞等への治療状況</a:t>
            </a:r>
            <a:endParaRPr lang="en-US" altLang="ja-JP" u="sng" dirty="0">
              <a:solidFill>
                <a:prstClr val="black"/>
              </a:solidFill>
            </a:endParaRPr>
          </a:p>
          <a:p>
            <a:pPr>
              <a:spcBef>
                <a:spcPts val="600"/>
              </a:spcBef>
              <a:defRPr/>
            </a:pPr>
            <a:r>
              <a:rPr lang="ja-JP" altLang="en-US" u="sng" dirty="0">
                <a:solidFill>
                  <a:prstClr val="black"/>
                </a:solidFill>
              </a:rPr>
              <a:t>５．重症患者への対応状況</a:t>
            </a:r>
            <a:endParaRPr lang="en-US" altLang="ja-JP" u="sng" dirty="0">
              <a:solidFill>
                <a:prstClr val="black"/>
              </a:solidFill>
            </a:endParaRPr>
          </a:p>
          <a:p>
            <a:pPr>
              <a:spcBef>
                <a:spcPts val="600"/>
              </a:spcBef>
              <a:defRPr/>
            </a:pPr>
            <a:r>
              <a:rPr lang="ja-JP" altLang="en-US" u="sng" dirty="0">
                <a:solidFill>
                  <a:prstClr val="black"/>
                </a:solidFill>
              </a:rPr>
              <a:t>６．救急医療の実施状況</a:t>
            </a:r>
            <a:endParaRPr lang="en-US" altLang="ja-JP" u="sng" dirty="0">
              <a:solidFill>
                <a:prstClr val="black"/>
              </a:solidFill>
            </a:endParaRPr>
          </a:p>
          <a:p>
            <a:pPr>
              <a:spcBef>
                <a:spcPts val="600"/>
              </a:spcBef>
              <a:defRPr/>
            </a:pPr>
            <a:r>
              <a:rPr lang="ja-JP" altLang="en-US" u="sng" dirty="0">
                <a:solidFill>
                  <a:prstClr val="black"/>
                </a:solidFill>
              </a:rPr>
              <a:t>７．急性期後の支援・在宅復帰への支援の状況</a:t>
            </a:r>
            <a:endParaRPr lang="en-US" altLang="ja-JP" u="sng" dirty="0">
              <a:solidFill>
                <a:prstClr val="black"/>
              </a:solidFill>
            </a:endParaRPr>
          </a:p>
          <a:p>
            <a:pPr>
              <a:spcBef>
                <a:spcPts val="600"/>
              </a:spcBef>
              <a:defRPr/>
            </a:pPr>
            <a:r>
              <a:rPr lang="ja-JP" altLang="en-US" u="sng" dirty="0">
                <a:solidFill>
                  <a:prstClr val="black"/>
                </a:solidFill>
              </a:rPr>
              <a:t>８．全身管理の状況</a:t>
            </a:r>
            <a:endParaRPr lang="en-US" altLang="ja-JP" u="sng" dirty="0">
              <a:solidFill>
                <a:prstClr val="black"/>
              </a:solidFill>
            </a:endParaRPr>
          </a:p>
          <a:p>
            <a:pPr>
              <a:spcBef>
                <a:spcPts val="600"/>
              </a:spcBef>
              <a:defRPr/>
            </a:pPr>
            <a:r>
              <a:rPr lang="ja-JP" altLang="en-US" u="sng" dirty="0">
                <a:solidFill>
                  <a:prstClr val="black"/>
                </a:solidFill>
              </a:rPr>
              <a:t>９．疾患に応じたリハビリテーション・</a:t>
            </a:r>
            <a:endParaRPr lang="en-US" altLang="ja-JP" u="sng" dirty="0">
              <a:solidFill>
                <a:prstClr val="black"/>
              </a:solidFill>
            </a:endParaRPr>
          </a:p>
          <a:p>
            <a:pPr>
              <a:spcBef>
                <a:spcPts val="600"/>
              </a:spcBef>
              <a:defRPr/>
            </a:pPr>
            <a:r>
              <a:rPr lang="ja-JP" altLang="en-US" dirty="0">
                <a:solidFill>
                  <a:prstClr val="black"/>
                </a:solidFill>
              </a:rPr>
              <a:t>　　</a:t>
            </a:r>
            <a:r>
              <a:rPr lang="ja-JP" altLang="en-US" u="sng" dirty="0">
                <a:solidFill>
                  <a:prstClr val="black"/>
                </a:solidFill>
              </a:rPr>
              <a:t>早期からのリハビリテーションの実施状況</a:t>
            </a:r>
            <a:endParaRPr lang="en-US" altLang="ja-JP" u="sng" dirty="0">
              <a:solidFill>
                <a:prstClr val="black"/>
              </a:solidFill>
            </a:endParaRPr>
          </a:p>
          <a:p>
            <a:pPr>
              <a:spcBef>
                <a:spcPts val="600"/>
              </a:spcBef>
              <a:defRPr/>
            </a:pPr>
            <a:r>
              <a:rPr lang="en-US" altLang="ja-JP" u="sng" dirty="0">
                <a:solidFill>
                  <a:prstClr val="black"/>
                </a:solidFill>
              </a:rPr>
              <a:t>10</a:t>
            </a:r>
            <a:r>
              <a:rPr lang="ja-JP" altLang="en-US" u="sng" dirty="0">
                <a:solidFill>
                  <a:prstClr val="black"/>
                </a:solidFill>
              </a:rPr>
              <a:t>．長期療養患者の受入状況</a:t>
            </a:r>
            <a:endParaRPr lang="en-US" altLang="ja-JP" u="sng" dirty="0">
              <a:solidFill>
                <a:prstClr val="black"/>
              </a:solidFill>
            </a:endParaRPr>
          </a:p>
          <a:p>
            <a:pPr>
              <a:spcBef>
                <a:spcPts val="600"/>
              </a:spcBef>
              <a:defRPr/>
            </a:pPr>
            <a:r>
              <a:rPr lang="en-US" altLang="ja-JP" u="sng" dirty="0">
                <a:solidFill>
                  <a:prstClr val="black"/>
                </a:solidFill>
              </a:rPr>
              <a:t>11</a:t>
            </a:r>
            <a:r>
              <a:rPr lang="ja-JP" altLang="en-US" u="sng" dirty="0">
                <a:solidFill>
                  <a:prstClr val="black"/>
                </a:solidFill>
              </a:rPr>
              <a:t>．重度の障害児等の受入状況</a:t>
            </a:r>
            <a:endParaRPr lang="en-US" altLang="ja-JP" u="sng" dirty="0">
              <a:solidFill>
                <a:prstClr val="black"/>
              </a:solidFill>
            </a:endParaRPr>
          </a:p>
          <a:p>
            <a:pPr>
              <a:spcBef>
                <a:spcPts val="600"/>
              </a:spcBef>
              <a:defRPr/>
            </a:pPr>
            <a:r>
              <a:rPr lang="en-US" altLang="ja-JP" u="sng" dirty="0">
                <a:solidFill>
                  <a:prstClr val="black"/>
                </a:solidFill>
              </a:rPr>
              <a:t>12</a:t>
            </a:r>
            <a:r>
              <a:rPr lang="ja-JP" altLang="en-US" u="sng" dirty="0">
                <a:solidFill>
                  <a:prstClr val="black"/>
                </a:solidFill>
              </a:rPr>
              <a:t>．医科歯科の連携状況</a:t>
            </a:r>
          </a:p>
        </p:txBody>
      </p:sp>
      <p:cxnSp>
        <p:nvCxnSpPr>
          <p:cNvPr id="44" name="直線矢印コネクタ 43"/>
          <p:cNvCxnSpPr>
            <a:endCxn id="40" idx="1"/>
          </p:cNvCxnSpPr>
          <p:nvPr/>
        </p:nvCxnSpPr>
        <p:spPr>
          <a:xfrm flipV="1">
            <a:off x="5302749" y="4063407"/>
            <a:ext cx="1685718" cy="716335"/>
          </a:xfrm>
          <a:prstGeom prst="straightConnector1">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endCxn id="40" idx="1"/>
          </p:cNvCxnSpPr>
          <p:nvPr/>
        </p:nvCxnSpPr>
        <p:spPr>
          <a:xfrm>
            <a:off x="5302749" y="3901615"/>
            <a:ext cx="1685718" cy="161788"/>
          </a:xfrm>
          <a:prstGeom prst="straightConnector1">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0" y="6560469"/>
            <a:ext cx="9906000" cy="297543"/>
          </a:xfrm>
        </p:spPr>
        <p:txBody>
          <a:bodyPr/>
          <a:lstStyle/>
          <a:p>
            <a:pPr>
              <a:defRPr/>
            </a:pPr>
            <a:fld id="{9FDC3B78-F436-4E4A-8394-351FF17AB638}" type="slidenum">
              <a:rPr lang="ja-JP" altLang="en-US" sz="1800" b="0" smtClean="0">
                <a:solidFill>
                  <a:prstClr val="black">
                    <a:tint val="75000"/>
                  </a:prstClr>
                </a:solidFill>
              </a:rPr>
              <a:pPr>
                <a:defRPr/>
              </a:pPr>
              <a:t>17</a:t>
            </a:fld>
            <a:endParaRPr lang="ja-JP" altLang="en-US" sz="1800" b="0" dirty="0">
              <a:solidFill>
                <a:prstClr val="black">
                  <a:tint val="75000"/>
                </a:prstClr>
              </a:solidFill>
            </a:endParaRPr>
          </a:p>
        </p:txBody>
      </p:sp>
      <p:sp>
        <p:nvSpPr>
          <p:cNvPr id="3" name="テキスト ボックス 2"/>
          <p:cNvSpPr txBox="1"/>
          <p:nvPr/>
        </p:nvSpPr>
        <p:spPr>
          <a:xfrm>
            <a:off x="0" y="0"/>
            <a:ext cx="9906000" cy="523220"/>
          </a:xfrm>
          <a:prstGeom prst="rect">
            <a:avLst/>
          </a:prstGeom>
          <a:solidFill>
            <a:schemeClr val="tx2"/>
          </a:solidFill>
        </p:spPr>
        <p:txBody>
          <a:bodyPr wrap="square" rtlCol="0" anchor="ctr">
            <a:spAutoFit/>
          </a:bodyPr>
          <a:lstStyle/>
          <a:p>
            <a:pPr algn="ctr">
              <a:defRPr/>
            </a:pPr>
            <a:r>
              <a:rPr lang="ja-JP" altLang="en-US" sz="2800" b="1" dirty="0" smtClean="0">
                <a:solidFill>
                  <a:prstClr val="white"/>
                </a:solidFill>
              </a:rPr>
              <a:t>具体的</a:t>
            </a:r>
            <a:r>
              <a:rPr lang="ja-JP" altLang="en-US" sz="2800" b="1" dirty="0">
                <a:solidFill>
                  <a:prstClr val="white"/>
                </a:solidFill>
              </a:rPr>
              <a:t>な医療の内容に関する項目と病床</a:t>
            </a:r>
            <a:r>
              <a:rPr lang="ja-JP" altLang="en-US" sz="2800" b="1" dirty="0" smtClean="0">
                <a:solidFill>
                  <a:prstClr val="white"/>
                </a:solidFill>
              </a:rPr>
              <a:t>機能</a:t>
            </a:r>
            <a:endParaRPr lang="ja-JP" altLang="en-US" sz="2800" b="1" dirty="0">
              <a:solidFill>
                <a:prstClr val="white"/>
              </a:solidFill>
            </a:endParaRPr>
          </a:p>
        </p:txBody>
      </p:sp>
      <p:sp>
        <p:nvSpPr>
          <p:cNvPr id="4" name="テキスト ボックス 3"/>
          <p:cNvSpPr txBox="1"/>
          <p:nvPr/>
        </p:nvSpPr>
        <p:spPr>
          <a:xfrm>
            <a:off x="272483" y="1574432"/>
            <a:ext cx="9289032" cy="369332"/>
          </a:xfrm>
          <a:prstGeom prst="rect">
            <a:avLst/>
          </a:prstGeom>
          <a:noFill/>
        </p:spPr>
        <p:txBody>
          <a:bodyPr wrap="square" rtlCol="0">
            <a:spAutoFit/>
          </a:bodyPr>
          <a:lstStyle/>
          <a:p>
            <a:pPr>
              <a:defRPr/>
            </a:pPr>
            <a:r>
              <a:rPr lang="en-US" altLang="ja-JP" dirty="0">
                <a:solidFill>
                  <a:prstClr val="black"/>
                </a:solidFill>
              </a:rPr>
              <a:t>【</a:t>
            </a:r>
            <a:r>
              <a:rPr lang="ja-JP" altLang="en-US" dirty="0">
                <a:solidFill>
                  <a:prstClr val="black"/>
                </a:solidFill>
              </a:rPr>
              <a:t>具体的な医療の内容に関する項目</a:t>
            </a:r>
            <a:r>
              <a:rPr lang="en-US" altLang="ja-JP" dirty="0">
                <a:solidFill>
                  <a:prstClr val="black"/>
                </a:solidFill>
              </a:rPr>
              <a:t>】</a:t>
            </a:r>
          </a:p>
        </p:txBody>
      </p:sp>
      <p:cxnSp>
        <p:nvCxnSpPr>
          <p:cNvPr id="6" name="直線矢印コネクタ 5"/>
          <p:cNvCxnSpPr>
            <a:endCxn id="39" idx="1"/>
          </p:cNvCxnSpPr>
          <p:nvPr/>
        </p:nvCxnSpPr>
        <p:spPr>
          <a:xfrm>
            <a:off x="5302755" y="2468662"/>
            <a:ext cx="1685719" cy="791173"/>
          </a:xfrm>
          <a:prstGeom prst="straightConnector1">
            <a:avLst/>
          </a:prstGeom>
          <a:ln w="19050">
            <a:gradFill>
              <a:gsLst>
                <a:gs pos="0">
                  <a:schemeClr val="accent2"/>
                </a:gs>
                <a:gs pos="100000">
                  <a:schemeClr val="accent1"/>
                </a:gs>
                <a:gs pos="100000">
                  <a:schemeClr val="accent1">
                    <a:tint val="23500"/>
                    <a:satMod val="160000"/>
                  </a:schemeClr>
                </a:gs>
              </a:gsLst>
            </a:gra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endCxn id="39" idx="1"/>
          </p:cNvCxnSpPr>
          <p:nvPr/>
        </p:nvCxnSpPr>
        <p:spPr>
          <a:xfrm>
            <a:off x="5302755" y="2842738"/>
            <a:ext cx="1685719" cy="417097"/>
          </a:xfrm>
          <a:prstGeom prst="straightConnector1">
            <a:avLst/>
          </a:prstGeom>
          <a:ln w="19050">
            <a:gradFill>
              <a:gsLst>
                <a:gs pos="0">
                  <a:schemeClr val="accent2"/>
                </a:gs>
                <a:gs pos="100000">
                  <a:schemeClr val="accent1"/>
                </a:gs>
                <a:gs pos="100000">
                  <a:schemeClr val="accent1">
                    <a:tint val="23500"/>
                    <a:satMod val="160000"/>
                  </a:schemeClr>
                </a:gs>
              </a:gsLst>
            </a:gra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endCxn id="39" idx="1"/>
          </p:cNvCxnSpPr>
          <p:nvPr/>
        </p:nvCxnSpPr>
        <p:spPr>
          <a:xfrm flipV="1">
            <a:off x="5302755" y="3259823"/>
            <a:ext cx="1685719" cy="316826"/>
          </a:xfrm>
          <a:prstGeom prst="straightConnector1">
            <a:avLst/>
          </a:prstGeom>
          <a:ln w="19050">
            <a:gradFill>
              <a:gsLst>
                <a:gs pos="0">
                  <a:schemeClr val="accent2"/>
                </a:gs>
                <a:gs pos="100000">
                  <a:schemeClr val="accent1"/>
                </a:gs>
                <a:gs pos="100000">
                  <a:schemeClr val="accent1">
                    <a:tint val="23500"/>
                    <a:satMod val="160000"/>
                  </a:schemeClr>
                </a:gs>
              </a:gsLst>
            </a:gra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39" idx="1"/>
          </p:cNvCxnSpPr>
          <p:nvPr/>
        </p:nvCxnSpPr>
        <p:spPr>
          <a:xfrm flipV="1">
            <a:off x="5302755" y="3259823"/>
            <a:ext cx="1685719" cy="1000288"/>
          </a:xfrm>
          <a:prstGeom prst="straightConnector1">
            <a:avLst/>
          </a:prstGeom>
          <a:ln w="19050">
            <a:gradFill>
              <a:gsLst>
                <a:gs pos="0">
                  <a:schemeClr val="accent2"/>
                </a:gs>
                <a:gs pos="100000">
                  <a:schemeClr val="accent1"/>
                </a:gs>
                <a:gs pos="100000">
                  <a:schemeClr val="accent1">
                    <a:tint val="23500"/>
                    <a:satMod val="160000"/>
                  </a:schemeClr>
                </a:gs>
              </a:gsLst>
            </a:gra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endCxn id="39" idx="1"/>
          </p:cNvCxnSpPr>
          <p:nvPr/>
        </p:nvCxnSpPr>
        <p:spPr>
          <a:xfrm>
            <a:off x="5302755" y="3221298"/>
            <a:ext cx="1685719" cy="38537"/>
          </a:xfrm>
          <a:prstGeom prst="straightConnector1">
            <a:avLst/>
          </a:prstGeom>
          <a:ln w="19050">
            <a:gradFill>
              <a:gsLst>
                <a:gs pos="0">
                  <a:schemeClr val="accent2"/>
                </a:gs>
                <a:gs pos="100000">
                  <a:schemeClr val="accent1"/>
                </a:gs>
                <a:gs pos="100000">
                  <a:schemeClr val="accent1">
                    <a:tint val="23500"/>
                    <a:satMod val="160000"/>
                  </a:schemeClr>
                </a:gs>
              </a:gsLst>
            </a:gra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988468" y="2936669"/>
            <a:ext cx="2492990" cy="646331"/>
          </a:xfrm>
          <a:prstGeom prst="rect">
            <a:avLst/>
          </a:prstGeom>
          <a:ln>
            <a:gradFill>
              <a:gsLst>
                <a:gs pos="0">
                  <a:schemeClr val="accent2"/>
                </a:gs>
                <a:gs pos="100000">
                  <a:schemeClr val="accent1"/>
                </a:gs>
                <a:gs pos="100000">
                  <a:schemeClr val="accent1">
                    <a:tint val="23500"/>
                    <a:satMod val="160000"/>
                  </a:schemeClr>
                </a:gs>
              </a:gsLst>
              <a:lin ang="5400000" scaled="0"/>
            </a:gradFill>
          </a:ln>
        </p:spPr>
        <p:style>
          <a:lnRef idx="2">
            <a:schemeClr val="accent1"/>
          </a:lnRef>
          <a:fillRef idx="1">
            <a:schemeClr val="lt1"/>
          </a:fillRef>
          <a:effectRef idx="0">
            <a:schemeClr val="accent1"/>
          </a:effectRef>
          <a:fontRef idx="minor">
            <a:schemeClr val="dk1"/>
          </a:fontRef>
        </p:style>
        <p:txBody>
          <a:bodyPr wrap="none" rtlCol="0">
            <a:spAutoFit/>
          </a:bodyPr>
          <a:lstStyle/>
          <a:p>
            <a:pPr algn="ctr">
              <a:defRPr/>
            </a:pPr>
            <a:r>
              <a:rPr lang="ja-JP" altLang="en-US" dirty="0">
                <a:solidFill>
                  <a:prstClr val="black"/>
                </a:solidFill>
              </a:rPr>
              <a:t>高度急性期・急性期に</a:t>
            </a:r>
            <a:endParaRPr lang="en-US" altLang="ja-JP" dirty="0">
              <a:solidFill>
                <a:prstClr val="black"/>
              </a:solidFill>
            </a:endParaRPr>
          </a:p>
          <a:p>
            <a:pPr algn="ctr">
              <a:defRPr/>
            </a:pPr>
            <a:r>
              <a:rPr lang="ja-JP" altLang="en-US" dirty="0">
                <a:solidFill>
                  <a:prstClr val="black"/>
                </a:solidFill>
              </a:rPr>
              <a:t>関連する項目</a:t>
            </a:r>
          </a:p>
        </p:txBody>
      </p:sp>
      <p:sp>
        <p:nvSpPr>
          <p:cNvPr id="40" name="テキスト ボックス 39"/>
          <p:cNvSpPr txBox="1"/>
          <p:nvPr/>
        </p:nvSpPr>
        <p:spPr>
          <a:xfrm>
            <a:off x="6988471" y="3740244"/>
            <a:ext cx="2492991"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defRPr/>
            </a:pPr>
            <a:r>
              <a:rPr lang="ja-JP" altLang="en-US" dirty="0">
                <a:solidFill>
                  <a:prstClr val="black"/>
                </a:solidFill>
              </a:rPr>
              <a:t>回復期に</a:t>
            </a:r>
            <a:endParaRPr lang="en-US" altLang="ja-JP" dirty="0">
              <a:solidFill>
                <a:prstClr val="black"/>
              </a:solidFill>
            </a:endParaRPr>
          </a:p>
          <a:p>
            <a:pPr algn="ctr">
              <a:defRPr/>
            </a:pPr>
            <a:r>
              <a:rPr lang="ja-JP" altLang="en-US" dirty="0">
                <a:solidFill>
                  <a:prstClr val="black"/>
                </a:solidFill>
              </a:rPr>
              <a:t>関連する項目</a:t>
            </a:r>
          </a:p>
        </p:txBody>
      </p:sp>
      <p:cxnSp>
        <p:nvCxnSpPr>
          <p:cNvPr id="56" name="直線矢印コネクタ 55"/>
          <p:cNvCxnSpPr>
            <a:endCxn id="58" idx="1"/>
          </p:cNvCxnSpPr>
          <p:nvPr/>
        </p:nvCxnSpPr>
        <p:spPr>
          <a:xfrm flipV="1">
            <a:off x="5302749" y="5410623"/>
            <a:ext cx="1685718" cy="240445"/>
          </a:xfrm>
          <a:prstGeom prst="straightConnector1">
            <a:avLst/>
          </a:prstGeom>
          <a:ln w="1905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58" idx="1"/>
          </p:cNvCxnSpPr>
          <p:nvPr/>
        </p:nvCxnSpPr>
        <p:spPr>
          <a:xfrm>
            <a:off x="5302749" y="5275053"/>
            <a:ext cx="1685718" cy="135552"/>
          </a:xfrm>
          <a:prstGeom prst="straightConnector1">
            <a:avLst/>
          </a:prstGeom>
          <a:ln w="19050">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6988471" y="5087457"/>
            <a:ext cx="2492991"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defRPr/>
            </a:pPr>
            <a:r>
              <a:rPr lang="ja-JP" altLang="en-US" dirty="0">
                <a:solidFill>
                  <a:prstClr val="black"/>
                </a:solidFill>
              </a:rPr>
              <a:t>慢性期に</a:t>
            </a:r>
            <a:endParaRPr lang="en-US" altLang="ja-JP" dirty="0">
              <a:solidFill>
                <a:prstClr val="black"/>
              </a:solidFill>
            </a:endParaRPr>
          </a:p>
          <a:p>
            <a:pPr algn="ctr">
              <a:defRPr/>
            </a:pPr>
            <a:r>
              <a:rPr lang="ja-JP" altLang="en-US" dirty="0">
                <a:solidFill>
                  <a:prstClr val="black"/>
                </a:solidFill>
              </a:rPr>
              <a:t>関連する項目</a:t>
            </a:r>
          </a:p>
        </p:txBody>
      </p:sp>
      <p:sp>
        <p:nvSpPr>
          <p:cNvPr id="18" name="テキスト ボックス 17"/>
          <p:cNvSpPr txBox="1"/>
          <p:nvPr/>
        </p:nvSpPr>
        <p:spPr>
          <a:xfrm>
            <a:off x="272483" y="603800"/>
            <a:ext cx="9289032" cy="646331"/>
          </a:xfrm>
          <a:prstGeom prst="rect">
            <a:avLst/>
          </a:prstGeom>
          <a:noFill/>
        </p:spPr>
        <p:txBody>
          <a:bodyPr wrap="square" rtlCol="0">
            <a:spAutoFit/>
          </a:bodyPr>
          <a:lstStyle/>
          <a:p>
            <a:pPr marL="230400" indent="-457200">
              <a:defRPr/>
            </a:pPr>
            <a:r>
              <a:rPr lang="ja-JP" altLang="en-US" dirty="0">
                <a:solidFill>
                  <a:prstClr val="black"/>
                </a:solidFill>
              </a:rPr>
              <a:t>○　</a:t>
            </a:r>
            <a:r>
              <a:rPr lang="ja-JP" altLang="en-US" dirty="0" smtClean="0">
                <a:solidFill>
                  <a:prstClr val="black"/>
                </a:solidFill>
              </a:rPr>
              <a:t>病床</a:t>
            </a:r>
            <a:r>
              <a:rPr lang="ja-JP" altLang="en-US" dirty="0">
                <a:solidFill>
                  <a:prstClr val="black"/>
                </a:solidFill>
              </a:rPr>
              <a:t>機能報告における「具体的な医療の内容に関する項目」と、病床機能との関連性を以下の</a:t>
            </a:r>
            <a:r>
              <a:rPr lang="ja-JP" altLang="en-US" dirty="0" smtClean="0">
                <a:solidFill>
                  <a:prstClr val="black"/>
                </a:solidFill>
              </a:rPr>
              <a:t>とおり整理。</a:t>
            </a:r>
            <a:endParaRPr lang="ja-JP" altLang="en-US" dirty="0">
              <a:solidFill>
                <a:prstClr val="black"/>
              </a:solidFill>
            </a:endParaRPr>
          </a:p>
        </p:txBody>
      </p:sp>
      <p:cxnSp>
        <p:nvCxnSpPr>
          <p:cNvPr id="42" name="直線矢印コネクタ 41"/>
          <p:cNvCxnSpPr/>
          <p:nvPr/>
        </p:nvCxnSpPr>
        <p:spPr>
          <a:xfrm flipV="1">
            <a:off x="5302749" y="4063404"/>
            <a:ext cx="1685718" cy="196701"/>
          </a:xfrm>
          <a:prstGeom prst="straightConnector1">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endCxn id="58" idx="1"/>
          </p:cNvCxnSpPr>
          <p:nvPr/>
        </p:nvCxnSpPr>
        <p:spPr>
          <a:xfrm>
            <a:off x="5302749" y="4779756"/>
            <a:ext cx="1685718" cy="630867"/>
          </a:xfrm>
          <a:prstGeom prst="straightConnector1">
            <a:avLst/>
          </a:prstGeom>
          <a:ln w="1905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58" idx="1"/>
          </p:cNvCxnSpPr>
          <p:nvPr/>
        </p:nvCxnSpPr>
        <p:spPr>
          <a:xfrm>
            <a:off x="5302749" y="4260122"/>
            <a:ext cx="1685718" cy="1150501"/>
          </a:xfrm>
          <a:prstGeom prst="straightConnector1">
            <a:avLst/>
          </a:prstGeom>
          <a:ln w="19050">
            <a:solidFill>
              <a:schemeClr val="accent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759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0" y="6375414"/>
            <a:ext cx="9906000" cy="428517"/>
          </a:xfrm>
        </p:spPr>
        <p:txBody>
          <a:bodyPr/>
          <a:lstStyle/>
          <a:p>
            <a:fld id="{9FDC3B78-F436-4E4A-8394-351FF17AB638}" type="slidenum">
              <a:rPr lang="ja-JP" altLang="en-US" sz="1800" b="0" smtClean="0">
                <a:solidFill>
                  <a:prstClr val="black">
                    <a:tint val="75000"/>
                  </a:prstClr>
                </a:solidFill>
              </a:rPr>
              <a:pPr/>
              <a:t>18</a:t>
            </a:fld>
            <a:endParaRPr lang="ja-JP" altLang="en-US" sz="1800" b="0">
              <a:solidFill>
                <a:prstClr val="black">
                  <a:tint val="75000"/>
                </a:prstClr>
              </a:solidFill>
            </a:endParaRPr>
          </a:p>
        </p:txBody>
      </p:sp>
      <p:sp>
        <p:nvSpPr>
          <p:cNvPr id="3" name="テキスト ボックス 2"/>
          <p:cNvSpPr txBox="1"/>
          <p:nvPr/>
        </p:nvSpPr>
        <p:spPr>
          <a:xfrm>
            <a:off x="0" y="0"/>
            <a:ext cx="9906000" cy="523220"/>
          </a:xfrm>
          <a:prstGeom prst="rect">
            <a:avLst/>
          </a:prstGeom>
          <a:solidFill>
            <a:schemeClr val="tx2"/>
          </a:solidFill>
        </p:spPr>
        <p:txBody>
          <a:bodyPr wrap="square" rtlCol="0" anchor="ctr">
            <a:spAutoFit/>
          </a:bodyPr>
          <a:lstStyle/>
          <a:p>
            <a:pPr algn="ctr"/>
            <a:r>
              <a:rPr lang="ja-JP" altLang="en-US" sz="2800" b="1" dirty="0">
                <a:solidFill>
                  <a:prstClr val="white"/>
                </a:solidFill>
              </a:rPr>
              <a:t>具体的な医療の内容に関する</a:t>
            </a:r>
            <a:r>
              <a:rPr lang="ja-JP" altLang="en-US" sz="2800" b="1" dirty="0" smtClean="0">
                <a:solidFill>
                  <a:prstClr val="white"/>
                </a:solidFill>
              </a:rPr>
              <a:t>項目の分析方法</a:t>
            </a:r>
            <a:endParaRPr lang="ja-JP" altLang="en-US" sz="2800" b="1" dirty="0">
              <a:solidFill>
                <a:prstClr val="white"/>
              </a:solidFill>
            </a:endParaRPr>
          </a:p>
        </p:txBody>
      </p:sp>
      <p:sp>
        <p:nvSpPr>
          <p:cNvPr id="4" name="テキスト ボックス 3"/>
          <p:cNvSpPr txBox="1"/>
          <p:nvPr/>
        </p:nvSpPr>
        <p:spPr>
          <a:xfrm>
            <a:off x="272480" y="603796"/>
            <a:ext cx="9289032" cy="923330"/>
          </a:xfrm>
          <a:prstGeom prst="rect">
            <a:avLst/>
          </a:prstGeom>
          <a:noFill/>
        </p:spPr>
        <p:txBody>
          <a:bodyPr wrap="square" rtlCol="0">
            <a:spAutoFit/>
          </a:bodyPr>
          <a:lstStyle/>
          <a:p>
            <a:pPr marL="230400" indent="-457200"/>
            <a:r>
              <a:rPr lang="ja-JP" altLang="en-US" dirty="0" smtClean="0">
                <a:solidFill>
                  <a:prstClr val="black"/>
                </a:solidFill>
              </a:rPr>
              <a:t>○　ある機能を選択した病棟に対し、「その機能らしい」医療の内容に関する項目を複数選択し、それらに全て「該当しない」病棟の機能について、地域医療構想調整会議において確認する。</a:t>
            </a:r>
            <a:endParaRPr lang="ja-JP" altLang="en-US" dirty="0">
              <a:solidFill>
                <a:prstClr val="black"/>
              </a:solidFill>
            </a:endParaRPr>
          </a:p>
        </p:txBody>
      </p:sp>
      <p:sp>
        <p:nvSpPr>
          <p:cNvPr id="7" name="円/楕円 6"/>
          <p:cNvSpPr/>
          <p:nvPr/>
        </p:nvSpPr>
        <p:spPr>
          <a:xfrm>
            <a:off x="806559" y="2117919"/>
            <a:ext cx="4553063" cy="6553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white"/>
                </a:solidFill>
              </a:rPr>
              <a:t>急性期機能と報告している病棟</a:t>
            </a:r>
            <a:endParaRPr lang="en-US" altLang="ja-JP" sz="1600" dirty="0" smtClean="0">
              <a:solidFill>
                <a:prstClr val="white"/>
              </a:solidFill>
            </a:endParaRPr>
          </a:p>
        </p:txBody>
      </p:sp>
      <p:sp>
        <p:nvSpPr>
          <p:cNvPr id="5" name="下矢印 4"/>
          <p:cNvSpPr/>
          <p:nvPr/>
        </p:nvSpPr>
        <p:spPr>
          <a:xfrm>
            <a:off x="1702225" y="2786875"/>
            <a:ext cx="2761718" cy="31394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17" name="円/楕円 16"/>
          <p:cNvSpPr/>
          <p:nvPr/>
        </p:nvSpPr>
        <p:spPr>
          <a:xfrm>
            <a:off x="806559" y="3142114"/>
            <a:ext cx="4553063" cy="46479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smtClean="0">
                <a:solidFill>
                  <a:prstClr val="black"/>
                </a:solidFill>
              </a:rPr>
              <a:t>医療の内容に関する項目Ａ</a:t>
            </a:r>
            <a:endParaRPr lang="ja-JP" altLang="en-US" sz="1600" dirty="0">
              <a:solidFill>
                <a:prstClr val="black"/>
              </a:solidFill>
            </a:endParaRPr>
          </a:p>
        </p:txBody>
      </p:sp>
      <p:sp>
        <p:nvSpPr>
          <p:cNvPr id="52" name="下矢印 51"/>
          <p:cNvSpPr/>
          <p:nvPr/>
        </p:nvSpPr>
        <p:spPr>
          <a:xfrm>
            <a:off x="2117183" y="3617002"/>
            <a:ext cx="1931815" cy="31313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54" name="円/楕円 53"/>
          <p:cNvSpPr/>
          <p:nvPr/>
        </p:nvSpPr>
        <p:spPr>
          <a:xfrm>
            <a:off x="806559" y="3976412"/>
            <a:ext cx="4553063" cy="46479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smtClean="0">
                <a:solidFill>
                  <a:prstClr val="black"/>
                </a:solidFill>
              </a:rPr>
              <a:t>医療の内容に関する項目Ｂ</a:t>
            </a:r>
            <a:endParaRPr lang="ja-JP" altLang="en-US" sz="1600" dirty="0">
              <a:solidFill>
                <a:prstClr val="black"/>
              </a:solidFill>
            </a:endParaRPr>
          </a:p>
        </p:txBody>
      </p:sp>
      <p:sp>
        <p:nvSpPr>
          <p:cNvPr id="55" name="テキスト ボックス 54"/>
          <p:cNvSpPr txBox="1"/>
          <p:nvPr/>
        </p:nvSpPr>
        <p:spPr>
          <a:xfrm>
            <a:off x="2284142" y="3616194"/>
            <a:ext cx="1597884" cy="313945"/>
          </a:xfrm>
          <a:prstGeom prst="rect">
            <a:avLst/>
          </a:prstGeom>
          <a:noFill/>
        </p:spPr>
        <p:txBody>
          <a:bodyPr wrap="square" rtlCol="0">
            <a:spAutoFit/>
          </a:bodyPr>
          <a:lstStyle/>
          <a:p>
            <a:pPr algn="ctr"/>
            <a:r>
              <a:rPr lang="ja-JP" altLang="en-US" sz="1400" dirty="0" smtClean="0">
                <a:solidFill>
                  <a:prstClr val="black"/>
                </a:solidFill>
              </a:rPr>
              <a:t>該当なし</a:t>
            </a:r>
            <a:endParaRPr lang="ja-JP" altLang="en-US" sz="1400" dirty="0">
              <a:solidFill>
                <a:prstClr val="black"/>
              </a:solidFill>
            </a:endParaRPr>
          </a:p>
        </p:txBody>
      </p:sp>
      <p:sp>
        <p:nvSpPr>
          <p:cNvPr id="56" name="下矢印 55"/>
          <p:cNvSpPr/>
          <p:nvPr/>
        </p:nvSpPr>
        <p:spPr>
          <a:xfrm>
            <a:off x="2382145" y="4455871"/>
            <a:ext cx="1401879" cy="31313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57" name="円/楕円 56"/>
          <p:cNvSpPr/>
          <p:nvPr/>
        </p:nvSpPr>
        <p:spPr>
          <a:xfrm>
            <a:off x="806559" y="4832711"/>
            <a:ext cx="4553063" cy="46479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smtClean="0">
                <a:solidFill>
                  <a:prstClr val="black"/>
                </a:solidFill>
              </a:rPr>
              <a:t>医療の内容に関する項目Ｃ</a:t>
            </a:r>
            <a:endParaRPr lang="ja-JP" altLang="en-US" sz="1600" dirty="0">
              <a:solidFill>
                <a:prstClr val="black"/>
              </a:solidFill>
            </a:endParaRPr>
          </a:p>
        </p:txBody>
      </p:sp>
      <p:sp>
        <p:nvSpPr>
          <p:cNvPr id="58" name="テキスト ボックス 57"/>
          <p:cNvSpPr txBox="1"/>
          <p:nvPr/>
        </p:nvSpPr>
        <p:spPr>
          <a:xfrm>
            <a:off x="2284142" y="4455075"/>
            <a:ext cx="1597884" cy="313945"/>
          </a:xfrm>
          <a:prstGeom prst="rect">
            <a:avLst/>
          </a:prstGeom>
          <a:noFill/>
        </p:spPr>
        <p:txBody>
          <a:bodyPr wrap="square" rtlCol="0">
            <a:spAutoFit/>
          </a:bodyPr>
          <a:lstStyle/>
          <a:p>
            <a:pPr algn="ctr"/>
            <a:r>
              <a:rPr lang="ja-JP" altLang="en-US" sz="1400" dirty="0" smtClean="0">
                <a:solidFill>
                  <a:prstClr val="black"/>
                </a:solidFill>
              </a:rPr>
              <a:t>該当なし</a:t>
            </a:r>
            <a:endParaRPr lang="ja-JP" altLang="en-US" sz="1400" dirty="0">
              <a:solidFill>
                <a:prstClr val="black"/>
              </a:solidFill>
            </a:endParaRPr>
          </a:p>
        </p:txBody>
      </p:sp>
      <p:sp>
        <p:nvSpPr>
          <p:cNvPr id="59" name="下矢印 58"/>
          <p:cNvSpPr/>
          <p:nvPr/>
        </p:nvSpPr>
        <p:spPr>
          <a:xfrm>
            <a:off x="2623243" y="5312170"/>
            <a:ext cx="919694" cy="31313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60" name="テキスト ボックス 59"/>
          <p:cNvSpPr txBox="1"/>
          <p:nvPr/>
        </p:nvSpPr>
        <p:spPr>
          <a:xfrm>
            <a:off x="2284142" y="5311374"/>
            <a:ext cx="1597884" cy="313945"/>
          </a:xfrm>
          <a:prstGeom prst="rect">
            <a:avLst/>
          </a:prstGeom>
          <a:noFill/>
        </p:spPr>
        <p:txBody>
          <a:bodyPr wrap="square" rtlCol="0">
            <a:spAutoFit/>
          </a:bodyPr>
          <a:lstStyle/>
          <a:p>
            <a:pPr algn="ctr"/>
            <a:r>
              <a:rPr lang="ja-JP" altLang="en-US" sz="1400" dirty="0" smtClean="0">
                <a:solidFill>
                  <a:prstClr val="black"/>
                </a:solidFill>
              </a:rPr>
              <a:t>該当なし</a:t>
            </a:r>
            <a:endParaRPr lang="ja-JP" altLang="en-US" sz="1400" dirty="0">
              <a:solidFill>
                <a:prstClr val="black"/>
              </a:solidFill>
            </a:endParaRPr>
          </a:p>
        </p:txBody>
      </p:sp>
      <p:sp>
        <p:nvSpPr>
          <p:cNvPr id="61" name="円/楕円 60"/>
          <p:cNvSpPr/>
          <p:nvPr/>
        </p:nvSpPr>
        <p:spPr>
          <a:xfrm>
            <a:off x="806558" y="5720054"/>
            <a:ext cx="4553063" cy="655348"/>
          </a:xfrm>
          <a:prstGeom prst="ellipse">
            <a:avLst/>
          </a:prstGeom>
          <a:pattFill prst="pct25">
            <a:fgClr>
              <a:schemeClr val="accent1"/>
            </a:fgClr>
            <a:bgClr>
              <a:schemeClr val="bg1"/>
            </a:bgClr>
          </a:pattFill>
          <a:ln>
            <a:solidFill>
              <a:schemeClr val="accent1"/>
            </a:solidFill>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tLang="ja-JP" dirty="0" smtClean="0">
              <a:solidFill>
                <a:prstClr val="black"/>
              </a:solidFill>
            </a:endParaRPr>
          </a:p>
        </p:txBody>
      </p:sp>
      <p:sp>
        <p:nvSpPr>
          <p:cNvPr id="6" name="テキスト ボックス 5"/>
          <p:cNvSpPr txBox="1"/>
          <p:nvPr/>
        </p:nvSpPr>
        <p:spPr>
          <a:xfrm>
            <a:off x="2375196" y="5863062"/>
            <a:ext cx="1415772" cy="338554"/>
          </a:xfrm>
          <a:prstGeom prst="rect">
            <a:avLst/>
          </a:prstGeom>
          <a:solidFill>
            <a:schemeClr val="bg1"/>
          </a:solidFill>
        </p:spPr>
        <p:txBody>
          <a:bodyPr wrap="none" rtlCol="0">
            <a:spAutoFit/>
          </a:bodyPr>
          <a:lstStyle/>
          <a:p>
            <a:pPr algn="ctr"/>
            <a:r>
              <a:rPr lang="ja-JP" altLang="en-US" sz="1600" dirty="0" smtClean="0">
                <a:solidFill>
                  <a:prstClr val="black"/>
                </a:solidFill>
              </a:rPr>
              <a:t>急性期機能？</a:t>
            </a:r>
            <a:endParaRPr lang="ja-JP" altLang="en-US" sz="1600" dirty="0">
              <a:solidFill>
                <a:prstClr val="black"/>
              </a:solidFill>
            </a:endParaRPr>
          </a:p>
        </p:txBody>
      </p:sp>
      <p:sp>
        <p:nvSpPr>
          <p:cNvPr id="8" name="右矢印 7"/>
          <p:cNvSpPr/>
          <p:nvPr/>
        </p:nvSpPr>
        <p:spPr>
          <a:xfrm>
            <a:off x="5514110" y="5955395"/>
            <a:ext cx="734290" cy="1846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9" name="テキスト ボックス 8"/>
          <p:cNvSpPr txBox="1"/>
          <p:nvPr/>
        </p:nvSpPr>
        <p:spPr>
          <a:xfrm>
            <a:off x="6414661" y="5724575"/>
            <a:ext cx="2881745" cy="646331"/>
          </a:xfrm>
          <a:prstGeom prst="rect">
            <a:avLst/>
          </a:prstGeom>
          <a:noFill/>
          <a:ln>
            <a:solidFill>
              <a:schemeClr val="tx1"/>
            </a:solidFill>
            <a:prstDash val="dash"/>
          </a:ln>
        </p:spPr>
        <p:txBody>
          <a:bodyPr wrap="square" rtlCol="0">
            <a:spAutoFit/>
          </a:bodyPr>
          <a:lstStyle/>
          <a:p>
            <a:pPr algn="ctr"/>
            <a:r>
              <a:rPr lang="ja-JP" altLang="en-US" dirty="0" smtClean="0">
                <a:solidFill>
                  <a:prstClr val="black"/>
                </a:solidFill>
              </a:rPr>
              <a:t>地域医療構想調整会議で機能について確認</a:t>
            </a:r>
            <a:endParaRPr lang="en-US" altLang="ja-JP" dirty="0" smtClean="0">
              <a:solidFill>
                <a:prstClr val="black"/>
              </a:solidFill>
            </a:endParaRPr>
          </a:p>
        </p:txBody>
      </p:sp>
      <p:sp>
        <p:nvSpPr>
          <p:cNvPr id="62" name="右矢印 61"/>
          <p:cNvSpPr/>
          <p:nvPr/>
        </p:nvSpPr>
        <p:spPr>
          <a:xfrm rot="900137">
            <a:off x="5525497" y="3397128"/>
            <a:ext cx="734290" cy="1846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63" name="右矢印 62"/>
          <p:cNvSpPr/>
          <p:nvPr/>
        </p:nvSpPr>
        <p:spPr>
          <a:xfrm rot="20769559">
            <a:off x="5514110" y="4834226"/>
            <a:ext cx="734290" cy="1846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64" name="円/楕円 63"/>
          <p:cNvSpPr/>
          <p:nvPr/>
        </p:nvSpPr>
        <p:spPr>
          <a:xfrm>
            <a:off x="6331527" y="3579489"/>
            <a:ext cx="3048000" cy="12586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急性期“らしい”</a:t>
            </a:r>
            <a:endParaRPr lang="en-US" altLang="ja-JP" dirty="0">
              <a:solidFill>
                <a:prstClr val="white"/>
              </a:solidFill>
            </a:endParaRPr>
          </a:p>
          <a:p>
            <a:pPr algn="ctr"/>
            <a:r>
              <a:rPr lang="ja-JP" altLang="en-US" dirty="0" smtClean="0">
                <a:solidFill>
                  <a:prstClr val="white"/>
                </a:solidFill>
              </a:rPr>
              <a:t>医療を実施</a:t>
            </a:r>
            <a:endParaRPr lang="en-US" altLang="ja-JP" dirty="0" smtClean="0">
              <a:solidFill>
                <a:prstClr val="white"/>
              </a:solidFill>
            </a:endParaRPr>
          </a:p>
          <a:p>
            <a:pPr algn="ctr"/>
            <a:r>
              <a:rPr lang="ja-JP" altLang="en-US" dirty="0" smtClean="0">
                <a:solidFill>
                  <a:prstClr val="white"/>
                </a:solidFill>
              </a:rPr>
              <a:t>している病棟</a:t>
            </a:r>
            <a:endParaRPr lang="en-US" altLang="ja-JP" dirty="0" smtClean="0">
              <a:solidFill>
                <a:prstClr val="white"/>
              </a:solidFill>
            </a:endParaRPr>
          </a:p>
        </p:txBody>
      </p:sp>
      <p:sp>
        <p:nvSpPr>
          <p:cNvPr id="10" name="正方形/長方形 9"/>
          <p:cNvSpPr/>
          <p:nvPr/>
        </p:nvSpPr>
        <p:spPr>
          <a:xfrm>
            <a:off x="422570" y="1634832"/>
            <a:ext cx="9060873" cy="491836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400" dirty="0" smtClean="0">
              <a:solidFill>
                <a:prstClr val="black"/>
              </a:solidFill>
            </a:endParaRPr>
          </a:p>
          <a:p>
            <a:r>
              <a:rPr lang="en-US" altLang="ja-JP" dirty="0" smtClean="0">
                <a:solidFill>
                  <a:prstClr val="black"/>
                </a:solidFill>
              </a:rPr>
              <a:t>【</a:t>
            </a:r>
            <a:r>
              <a:rPr lang="ja-JP" altLang="en-US" dirty="0" smtClean="0">
                <a:solidFill>
                  <a:prstClr val="black"/>
                </a:solidFill>
              </a:rPr>
              <a:t>イメージ</a:t>
            </a:r>
            <a:r>
              <a:rPr lang="en-US" altLang="ja-JP" dirty="0" smtClean="0">
                <a:solidFill>
                  <a:prstClr val="black"/>
                </a:solidFill>
              </a:rPr>
              <a:t>】</a:t>
            </a:r>
            <a:r>
              <a:rPr lang="ja-JP" altLang="en-US" sz="1400" dirty="0" smtClean="0">
                <a:solidFill>
                  <a:prstClr val="black"/>
                </a:solidFill>
              </a:rPr>
              <a:t>（例：急性期）</a:t>
            </a:r>
            <a:endParaRPr lang="ja-JP" altLang="en-US" dirty="0">
              <a:solidFill>
                <a:prstClr val="black"/>
              </a:solidFill>
            </a:endParaRPr>
          </a:p>
        </p:txBody>
      </p:sp>
      <p:sp>
        <p:nvSpPr>
          <p:cNvPr id="25" name="右矢印 24"/>
          <p:cNvSpPr/>
          <p:nvPr/>
        </p:nvSpPr>
        <p:spPr>
          <a:xfrm>
            <a:off x="5502682" y="4115677"/>
            <a:ext cx="734290" cy="1846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11" name="円/楕円 10"/>
          <p:cNvSpPr/>
          <p:nvPr/>
        </p:nvSpPr>
        <p:spPr>
          <a:xfrm>
            <a:off x="4751028" y="6497754"/>
            <a:ext cx="412955" cy="360000"/>
          </a:xfrm>
          <a:prstGeom prst="ellipse">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3181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23732" y="5949282"/>
            <a:ext cx="383018" cy="864096"/>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vert="eaVert" lIns="91360" tIns="45680" rIns="91360" bIns="45680" rtlCol="0" anchor="ctr"/>
          <a:lstStyle/>
          <a:p>
            <a:pPr algn="ct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都道府県</a:t>
            </a:r>
          </a:p>
        </p:txBody>
      </p:sp>
      <p:sp>
        <p:nvSpPr>
          <p:cNvPr id="57" name="テキスト ボックス 56"/>
          <p:cNvSpPr txBox="1"/>
          <p:nvPr/>
        </p:nvSpPr>
        <p:spPr>
          <a:xfrm>
            <a:off x="56470" y="764705"/>
            <a:ext cx="9807022" cy="2308243"/>
          </a:xfrm>
          <a:prstGeom prst="rect">
            <a:avLst/>
          </a:prstGeom>
          <a:noFill/>
          <a:ln w="25400">
            <a:solidFill>
              <a:schemeClr val="tx1"/>
            </a:solidFill>
          </a:ln>
        </p:spPr>
        <p:txBody>
          <a:bodyPr wrap="square" lIns="91360" tIns="45680" rIns="91360" bIns="45680" rtlCol="0">
            <a:spAutoFit/>
          </a:bodyPr>
          <a:lstStyle/>
          <a:p>
            <a:r>
              <a:rPr lang="ja-JP" altLang="en-US" sz="1600" dirty="0">
                <a:solidFill>
                  <a:prstClr val="black"/>
                </a:solidFill>
                <a:latin typeface="ＭＳ Ｐゴシック" panose="020B0600070205080204" pitchFamily="50" charset="-128"/>
                <a:ea typeface="ＭＳ Ｐゴシック" panose="020B0600070205080204" pitchFamily="50" charset="-128"/>
              </a:rPr>
              <a:t>　○　「医療介護総合確保推進法」により、平成２７年４月より、都道府県が「地域医療構想」を策定。平成２８年度　</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r>
              <a:rPr lang="ja-JP" altLang="en-US" sz="1600" dirty="0">
                <a:solidFill>
                  <a:prstClr val="black"/>
                </a:solidFill>
                <a:latin typeface="ＭＳ Ｐゴシック" panose="020B0600070205080204" pitchFamily="50" charset="-128"/>
                <a:ea typeface="ＭＳ Ｐゴシック" panose="020B0600070205080204" pitchFamily="50" charset="-128"/>
              </a:rPr>
              <a:t>　　中に全都道府県で策定済み。</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　「地域医療構想」は、二次医療圏単位での策定が原則。</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　「地域医療構想」は、２０２５年に向け、病床の機能分化・連携を進めるために、医療機能ごとに２０２５年の</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医療需要と病床の必要量を推計し、定めるもの。</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　都道府県が「地域医療構想」の策定を開始するに当たり、厚生労働省で推計方法を含む「ガイドライン」を作</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成。平成２７年３月に発出。</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60" name="角丸四角形 59"/>
          <p:cNvSpPr/>
          <p:nvPr/>
        </p:nvSpPr>
        <p:spPr>
          <a:xfrm>
            <a:off x="470315" y="6021288"/>
            <a:ext cx="4626702" cy="720080"/>
          </a:xfrm>
          <a:prstGeom prst="roundRect">
            <a:avLst>
              <a:gd name="adj" fmla="val 10446"/>
            </a:avLst>
          </a:prstGeom>
          <a:noFill/>
          <a:ln>
            <a:solidFill>
              <a:srgbClr val="FFC000"/>
            </a:solidFill>
          </a:ln>
        </p:spPr>
        <p:style>
          <a:lnRef idx="2">
            <a:schemeClr val="accent5"/>
          </a:lnRef>
          <a:fillRef idx="1">
            <a:schemeClr val="lt1"/>
          </a:fillRef>
          <a:effectRef idx="0">
            <a:schemeClr val="accent5"/>
          </a:effectRef>
          <a:fontRef idx="minor">
            <a:schemeClr val="dk1"/>
          </a:fontRef>
        </p:style>
        <p:txBody>
          <a:bodyPr lIns="91360" tIns="45680" rIns="91360" bIns="45680" rtlCol="0" anchor="ctr"/>
          <a:lstStyle/>
          <a:p>
            <a:pPr algn="ctr" fontAlgn="base">
              <a:spcBef>
                <a:spcPct val="0"/>
              </a:spcBef>
              <a:spcAft>
                <a:spcPct val="0"/>
              </a:spcAft>
            </a:pPr>
            <a:endParaRPr lang="ja-JP" altLang="en-US">
              <a:solidFill>
                <a:prstClr val="black"/>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470333" y="6146183"/>
            <a:ext cx="4391687" cy="523139"/>
          </a:xfrm>
          <a:prstGeom prst="rect">
            <a:avLst/>
          </a:prstGeom>
          <a:noFill/>
        </p:spPr>
        <p:txBody>
          <a:bodyPr wrap="square" lIns="91360" tIns="45680" rIns="91360" bIns="45680" rtlCol="0">
            <a:spAutoFit/>
          </a:bodyPr>
          <a:lstStyle/>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医療機能の報告等を活用し、「地域医療構想」を策定し、更なる機能分化を推進</a:t>
            </a:r>
          </a:p>
        </p:txBody>
      </p:sp>
      <p:sp>
        <p:nvSpPr>
          <p:cNvPr id="64" name="角丸四角形 63"/>
          <p:cNvSpPr/>
          <p:nvPr/>
        </p:nvSpPr>
        <p:spPr>
          <a:xfrm>
            <a:off x="5169030" y="3177184"/>
            <a:ext cx="4595656" cy="2402686"/>
          </a:xfrm>
          <a:prstGeom prst="roundRect">
            <a:avLst>
              <a:gd name="adj" fmla="val 338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fontAlgn="base">
              <a:spcBef>
                <a:spcPct val="0"/>
              </a:spcBef>
              <a:spcAft>
                <a:spcPct val="0"/>
              </a:spcAft>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4862001" y="3275549"/>
            <a:ext cx="4987543" cy="2246688"/>
          </a:xfrm>
          <a:prstGeom prst="rect">
            <a:avLst/>
          </a:prstGeom>
          <a:noFill/>
        </p:spPr>
        <p:txBody>
          <a:bodyPr wrap="square" lIns="91360" tIns="45680" rIns="91360" bIns="45680" rtlCol="0">
            <a:spAutoFit/>
          </a:bodyPr>
          <a:lstStyle/>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（「地域医療構想」の内容）</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400" dirty="0">
                <a:solidFill>
                  <a:prstClr val="black"/>
                </a:solidFill>
                <a:latin typeface="ＭＳ Ｐゴシック" panose="020B0600070205080204" pitchFamily="50" charset="-128"/>
                <a:ea typeface="ＭＳ Ｐゴシック" panose="020B0600070205080204" pitchFamily="50" charset="-128"/>
              </a:rPr>
              <a:t>　　　　　</a:t>
            </a:r>
            <a:endParaRPr lang="en-US" altLang="ja-JP" sz="4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ja-JP" altLang="en-US" sz="1600" b="1" dirty="0">
                <a:solidFill>
                  <a:prstClr val="black"/>
                </a:solidFill>
                <a:latin typeface="ＭＳ Ｐゴシック" panose="020B0600070205080204" pitchFamily="50" charset="-128"/>
                <a:ea typeface="ＭＳ Ｐゴシック" panose="020B0600070205080204" pitchFamily="50" charset="-128"/>
              </a:rPr>
              <a:t>１．２０２５年の医療需要と病床の必要量</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p>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　　　・高度急性期・急性期・回復期・慢性期の４機能ごとに医療</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　　　　需要と病床の必要量を推計</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　　　・在宅医療等の医療需要を推計</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　　　・都道府県内の構想区域（二次医療圏が基本）単位で推計</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400" dirty="0">
                <a:solidFill>
                  <a:prstClr val="black"/>
                </a:solidFill>
                <a:latin typeface="ＭＳ Ｐゴシック" panose="020B0600070205080204" pitchFamily="50" charset="-128"/>
                <a:ea typeface="ＭＳ Ｐゴシック" panose="020B0600070205080204" pitchFamily="50" charset="-128"/>
              </a:rPr>
              <a:t>　　　　　　　　　　　　　</a:t>
            </a:r>
          </a:p>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ja-JP" altLang="en-US" sz="1600" b="1" dirty="0">
                <a:solidFill>
                  <a:prstClr val="black"/>
                </a:solidFill>
                <a:latin typeface="ＭＳ Ｐゴシック" panose="020B0600070205080204" pitchFamily="50" charset="-128"/>
                <a:ea typeface="ＭＳ Ｐゴシック" panose="020B0600070205080204" pitchFamily="50" charset="-128"/>
              </a:rPr>
              <a:t>　２．目指すべき医療提供体制を実現するための施策</a:t>
            </a:r>
          </a:p>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　　　例）　医療機能の分化・連携を進めるための施設設備、</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　　　　　　在宅医療等の充実、医療従事者の確保・養成等</a:t>
            </a:r>
          </a:p>
        </p:txBody>
      </p:sp>
      <p:sp>
        <p:nvSpPr>
          <p:cNvPr id="31" name="正方形/長方形 30"/>
          <p:cNvSpPr/>
          <p:nvPr/>
        </p:nvSpPr>
        <p:spPr>
          <a:xfrm>
            <a:off x="380736" y="68236"/>
            <a:ext cx="9077193" cy="432000"/>
          </a:xfrm>
          <a:prstGeom prst="rect">
            <a:avLst/>
          </a:prstGeom>
          <a:solidFill>
            <a:srgbClr val="FFFFCC"/>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fontAlgn="base">
              <a:spcBef>
                <a:spcPct val="0"/>
              </a:spcBef>
              <a:spcAft>
                <a:spcPct val="0"/>
              </a:spcAft>
            </a:pPr>
            <a:r>
              <a:rPr lang="ja-JP" altLang="en-US" b="1" dirty="0">
                <a:solidFill>
                  <a:prstClr val="black"/>
                </a:solidFill>
                <a:latin typeface="ＭＳ Ｐゴシック" panose="020B0600070205080204" pitchFamily="50" charset="-128"/>
                <a:ea typeface="ＭＳ Ｐゴシック" panose="020B0600070205080204" pitchFamily="50" charset="-128"/>
              </a:rPr>
              <a:t>地域医療構想について</a:t>
            </a:r>
          </a:p>
        </p:txBody>
      </p:sp>
      <p:sp>
        <p:nvSpPr>
          <p:cNvPr id="21" name="正方形/長方形 20"/>
          <p:cNvSpPr/>
          <p:nvPr/>
        </p:nvSpPr>
        <p:spPr>
          <a:xfrm>
            <a:off x="2144689" y="3254324"/>
            <a:ext cx="2897574" cy="175885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r" fontAlgn="base">
              <a:spcBef>
                <a:spcPct val="0"/>
              </a:spcBef>
              <a:spcAft>
                <a:spcPct val="0"/>
              </a:spcAft>
            </a:pP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48336" y="3717038"/>
            <a:ext cx="360040" cy="1296144"/>
          </a:xfrm>
          <a:prstGeom prst="rect">
            <a:avLst/>
          </a:prstGeom>
          <a:ln/>
        </p:spPr>
        <p:style>
          <a:lnRef idx="2">
            <a:schemeClr val="accent5"/>
          </a:lnRef>
          <a:fillRef idx="1">
            <a:schemeClr val="lt1"/>
          </a:fillRef>
          <a:effectRef idx="0">
            <a:schemeClr val="accent5"/>
          </a:effectRef>
          <a:fontRef idx="minor">
            <a:schemeClr val="dk1"/>
          </a:fontRef>
        </p:style>
        <p:txBody>
          <a:bodyPr vert="eaVert" lIns="91360" tIns="45680" rIns="91360" bIns="45680" rtlCol="0" anchor="ctr"/>
          <a:lstStyle/>
          <a:p>
            <a:pPr algn="ctr" fontAlgn="base">
              <a:lnSpc>
                <a:spcPct val="150000"/>
              </a:lnSpc>
              <a:spcBef>
                <a:spcPct val="0"/>
              </a:spcBef>
              <a:spcAft>
                <a:spcPct val="0"/>
              </a:spcAft>
            </a:pPr>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grpSp>
        <p:nvGrpSpPr>
          <p:cNvPr id="2" name="グループ化 80"/>
          <p:cNvGrpSpPr/>
          <p:nvPr/>
        </p:nvGrpSpPr>
        <p:grpSpPr>
          <a:xfrm>
            <a:off x="526678" y="3254325"/>
            <a:ext cx="681910" cy="1758854"/>
            <a:chOff x="187499" y="1690275"/>
            <a:chExt cx="1529654" cy="1915261"/>
          </a:xfrm>
        </p:grpSpPr>
        <p:sp>
          <p:nvSpPr>
            <p:cNvPr id="17" name="正方形/長方形 16"/>
            <p:cNvSpPr/>
            <p:nvPr/>
          </p:nvSpPr>
          <p:spPr>
            <a:xfrm>
              <a:off x="187499" y="1690275"/>
              <a:ext cx="1529654" cy="191526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sp>
          <p:nvSpPr>
            <p:cNvPr id="18" name="角丸四角形 17"/>
            <p:cNvSpPr/>
            <p:nvPr/>
          </p:nvSpPr>
          <p:spPr>
            <a:xfrm>
              <a:off x="217899" y="1774726"/>
              <a:ext cx="1444673" cy="1721175"/>
            </a:xfrm>
            <a:prstGeom prst="roundRect">
              <a:avLst>
                <a:gd name="adj" fmla="val 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（機能が</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見えに</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くい）</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grpSp>
      <p:sp>
        <p:nvSpPr>
          <p:cNvPr id="29" name="角丸四角形 28"/>
          <p:cNvSpPr/>
          <p:nvPr/>
        </p:nvSpPr>
        <p:spPr>
          <a:xfrm>
            <a:off x="462380" y="3177184"/>
            <a:ext cx="4634638" cy="1908000"/>
          </a:xfrm>
          <a:prstGeom prst="roundRect">
            <a:avLst>
              <a:gd name="adj" fmla="val 10446"/>
            </a:avLst>
          </a:prstGeom>
          <a:noFill/>
          <a:ln/>
        </p:spPr>
        <p:style>
          <a:lnRef idx="2">
            <a:schemeClr val="accent5"/>
          </a:lnRef>
          <a:fillRef idx="1">
            <a:schemeClr val="lt1"/>
          </a:fillRef>
          <a:effectRef idx="0">
            <a:schemeClr val="accent5"/>
          </a:effectRef>
          <a:fontRef idx="minor">
            <a:schemeClr val="dk1"/>
          </a:fontRef>
        </p:style>
        <p:txBody>
          <a:bodyPr lIns="91360" tIns="45680" rIns="91360" bIns="45680" rtlCol="0" anchor="ctr"/>
          <a:lstStyle/>
          <a:p>
            <a:pPr algn="ctr" fontAlgn="base">
              <a:spcBef>
                <a:spcPct val="0"/>
              </a:spcBef>
              <a:spcAft>
                <a:spcPct val="0"/>
              </a:spcAft>
            </a:pPr>
            <a:endParaRPr lang="en-US" altLang="ja-JP" dirty="0">
              <a:solidFill>
                <a:prstClr val="black"/>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endParaRPr lang="ja-JP" altLang="en-US" dirty="0">
              <a:solidFill>
                <a:prstClr val="black"/>
              </a:solidFill>
              <a:latin typeface="ＭＳ Ｐゴシック" panose="020B0600070205080204" pitchFamily="50" charset="-128"/>
              <a:ea typeface="ＭＳ Ｐゴシック" panose="020B0600070205080204" pitchFamily="50" charset="-128"/>
            </a:endParaRPr>
          </a:p>
        </p:txBody>
      </p:sp>
      <p:sp>
        <p:nvSpPr>
          <p:cNvPr id="30" name="テキスト ボックス 29"/>
          <p:cNvSpPr txBox="1"/>
          <p:nvPr/>
        </p:nvSpPr>
        <p:spPr>
          <a:xfrm>
            <a:off x="62430" y="3907299"/>
            <a:ext cx="399948" cy="961862"/>
          </a:xfrm>
          <a:prstGeom prst="rect">
            <a:avLst/>
          </a:prstGeom>
          <a:noFill/>
        </p:spPr>
        <p:txBody>
          <a:bodyPr vert="eaVert" wrap="square" lIns="91360" tIns="45680" rIns="91360" bIns="45680" rtlCol="0">
            <a:spAutoFit/>
          </a:bodyPr>
          <a:lstStyle/>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医療機関</a:t>
            </a:r>
          </a:p>
        </p:txBody>
      </p:sp>
      <p:sp>
        <p:nvSpPr>
          <p:cNvPr id="35" name="角丸四角形 34"/>
          <p:cNvSpPr/>
          <p:nvPr/>
        </p:nvSpPr>
        <p:spPr>
          <a:xfrm>
            <a:off x="2207629" y="3714144"/>
            <a:ext cx="2795453" cy="390224"/>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a:t>
            </a:r>
            <a:r>
              <a:rPr lang="en-US" altLang="ja-JP" sz="1000" dirty="0">
                <a:solidFill>
                  <a:prstClr val="black"/>
                </a:solidFill>
                <a:latin typeface="ＭＳ Ｐゴシック" panose="020B0600070205080204" pitchFamily="50" charset="-128"/>
                <a:ea typeface="ＭＳ Ｐゴシック" panose="020B0600070205080204" pitchFamily="50" charset="-128"/>
              </a:rPr>
              <a:t>B</a:t>
            </a:r>
            <a:r>
              <a:rPr lang="ja-JP" altLang="en-US" sz="1000" dirty="0">
                <a:solidFill>
                  <a:prstClr val="black"/>
                </a:solidFill>
                <a:latin typeface="ＭＳ Ｐゴシック" panose="020B0600070205080204" pitchFamily="50" charset="-128"/>
                <a:ea typeface="ＭＳ Ｐゴシック" panose="020B0600070205080204" pitchFamily="50" charset="-128"/>
              </a:rPr>
              <a:t>病棟）</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急性期機能</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36" name="角丸四角形 35"/>
          <p:cNvSpPr/>
          <p:nvPr/>
        </p:nvSpPr>
        <p:spPr>
          <a:xfrm>
            <a:off x="2207629" y="4555370"/>
            <a:ext cx="2795452" cy="38579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a:t>
            </a:r>
            <a:r>
              <a:rPr lang="en-US" altLang="ja-JP" sz="1000" dirty="0">
                <a:solidFill>
                  <a:prstClr val="black"/>
                </a:solidFill>
                <a:latin typeface="ＭＳ Ｐゴシック" panose="020B0600070205080204" pitchFamily="50" charset="-128"/>
                <a:ea typeface="ＭＳ Ｐゴシック" panose="020B0600070205080204" pitchFamily="50" charset="-128"/>
              </a:rPr>
              <a:t>D</a:t>
            </a:r>
            <a:r>
              <a:rPr lang="ja-JP" altLang="en-US" sz="1000" dirty="0">
                <a:solidFill>
                  <a:prstClr val="black"/>
                </a:solidFill>
                <a:latin typeface="ＭＳ Ｐゴシック" panose="020B0600070205080204" pitchFamily="50" charset="-128"/>
                <a:ea typeface="ＭＳ Ｐゴシック" panose="020B0600070205080204" pitchFamily="50" charset="-128"/>
              </a:rPr>
              <a:t>病棟）</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慢性期機能</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37" name="角丸四角形 36"/>
          <p:cNvSpPr/>
          <p:nvPr/>
        </p:nvSpPr>
        <p:spPr>
          <a:xfrm>
            <a:off x="2207629" y="4132544"/>
            <a:ext cx="2795451" cy="390224"/>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a:t>
            </a:r>
            <a:r>
              <a:rPr lang="en-US" altLang="ja-JP" sz="1000" dirty="0">
                <a:solidFill>
                  <a:prstClr val="black"/>
                </a:solidFill>
                <a:latin typeface="ＭＳ Ｐゴシック" panose="020B0600070205080204" pitchFamily="50" charset="-128"/>
                <a:ea typeface="ＭＳ Ｐゴシック" panose="020B0600070205080204" pitchFamily="50" charset="-128"/>
              </a:rPr>
              <a:t>C</a:t>
            </a:r>
            <a:r>
              <a:rPr lang="ja-JP" altLang="en-US" sz="1000" dirty="0">
                <a:solidFill>
                  <a:prstClr val="black"/>
                </a:solidFill>
                <a:latin typeface="ＭＳ Ｐゴシック" panose="020B0600070205080204" pitchFamily="50" charset="-128"/>
                <a:ea typeface="ＭＳ Ｐゴシック" panose="020B0600070205080204" pitchFamily="50" charset="-128"/>
              </a:rPr>
              <a:t>病棟）</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回復期機能</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33" name="角丸四角形 32"/>
          <p:cNvSpPr/>
          <p:nvPr/>
        </p:nvSpPr>
        <p:spPr>
          <a:xfrm>
            <a:off x="2207629" y="3296624"/>
            <a:ext cx="2795453" cy="390224"/>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a:t>
            </a:r>
            <a:r>
              <a:rPr lang="en-US" altLang="ja-JP" sz="1000" dirty="0">
                <a:solidFill>
                  <a:prstClr val="black"/>
                </a:solidFill>
                <a:latin typeface="ＭＳ Ｐゴシック" panose="020B0600070205080204" pitchFamily="50" charset="-128"/>
                <a:ea typeface="ＭＳ Ｐゴシック" panose="020B0600070205080204" pitchFamily="50" charset="-128"/>
              </a:rPr>
              <a:t>A</a:t>
            </a:r>
            <a:r>
              <a:rPr lang="ja-JP" altLang="en-US" sz="1000" dirty="0">
                <a:solidFill>
                  <a:prstClr val="black"/>
                </a:solidFill>
                <a:latin typeface="ＭＳ Ｐゴシック" panose="020B0600070205080204" pitchFamily="50" charset="-128"/>
                <a:ea typeface="ＭＳ Ｐゴシック" panose="020B0600070205080204" pitchFamily="50" charset="-128"/>
              </a:rPr>
              <a:t>病棟）</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algn="r" fontAlgn="base">
              <a:spcBef>
                <a:spcPct val="0"/>
              </a:spcBef>
              <a:spcAft>
                <a:spcPct val="0"/>
              </a:spcAft>
            </a:pPr>
            <a:r>
              <a:rPr lang="ja-JP" altLang="en-US" sz="1000" dirty="0">
                <a:solidFill>
                  <a:prstClr val="black"/>
                </a:solidFill>
                <a:latin typeface="ＭＳ Ｐゴシック" panose="020B0600070205080204" pitchFamily="50" charset="-128"/>
                <a:ea typeface="ＭＳ Ｐゴシック" panose="020B0600070205080204" pitchFamily="50" charset="-128"/>
              </a:rPr>
              <a:t>高度急性期機能</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4" name="下矢印 3"/>
          <p:cNvSpPr/>
          <p:nvPr/>
        </p:nvSpPr>
        <p:spPr>
          <a:xfrm>
            <a:off x="6825218" y="5660374"/>
            <a:ext cx="864096" cy="261610"/>
          </a:xfrm>
          <a:prstGeom prst="downArrow">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fontAlgn="base">
              <a:spcBef>
                <a:spcPct val="0"/>
              </a:spcBef>
              <a:spcAft>
                <a:spcPct val="0"/>
              </a:spcAft>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5169039" y="5949280"/>
            <a:ext cx="4680519" cy="72008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5969" tIns="45680" rIns="35969" bIns="45680" rtlCol="0" anchor="ctr"/>
          <a:lstStyle/>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機能分化・連携については、</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600" dirty="0">
                <a:solidFill>
                  <a:prstClr val="black"/>
                </a:solidFill>
                <a:latin typeface="ＭＳ Ｐゴシック" panose="020B0600070205080204" pitchFamily="50" charset="-128"/>
                <a:ea typeface="ＭＳ Ｐゴシック" panose="020B0600070205080204" pitchFamily="50" charset="-128"/>
              </a:rPr>
              <a:t>　　　　　　「地域医療構想調整会議」で議論・調整。</a:t>
            </a:r>
          </a:p>
        </p:txBody>
      </p:sp>
      <p:sp>
        <p:nvSpPr>
          <p:cNvPr id="46" name="テキスト ボックス 45"/>
          <p:cNvSpPr txBox="1"/>
          <p:nvPr/>
        </p:nvSpPr>
        <p:spPr>
          <a:xfrm>
            <a:off x="2144705" y="5229243"/>
            <a:ext cx="2102443" cy="523139"/>
          </a:xfrm>
          <a:prstGeom prst="rect">
            <a:avLst/>
          </a:prstGeom>
          <a:noFill/>
        </p:spPr>
        <p:txBody>
          <a:bodyPr wrap="square" lIns="91360" tIns="45680" rIns="91360" bIns="45680" rtlCol="0">
            <a:spAutoFit/>
          </a:bodyPr>
          <a:lstStyle/>
          <a:p>
            <a:pPr fontAlgn="base">
              <a:spcBef>
                <a:spcPct val="0"/>
              </a:spcBef>
              <a:spcAft>
                <a:spcPct val="0"/>
              </a:spcAft>
            </a:pPr>
            <a:r>
              <a:rPr lang="ja-JP" altLang="en-US" sz="1400" dirty="0">
                <a:solidFill>
                  <a:prstClr val="black"/>
                </a:solidFill>
                <a:latin typeface="ＭＳ Ｐゴシック" panose="020B0600070205080204" pitchFamily="50" charset="-128"/>
                <a:ea typeface="ＭＳ Ｐゴシック" panose="020B0600070205080204" pitchFamily="50" charset="-128"/>
              </a:rPr>
              <a:t>医療機能の現状と今後の方向を報告（毎年１０月）</a:t>
            </a:r>
          </a:p>
        </p:txBody>
      </p:sp>
      <p:sp>
        <p:nvSpPr>
          <p:cNvPr id="11" name="フローチャート : 組合せ 10"/>
          <p:cNvSpPr/>
          <p:nvPr/>
        </p:nvSpPr>
        <p:spPr>
          <a:xfrm>
            <a:off x="920552" y="5157192"/>
            <a:ext cx="890207" cy="792088"/>
          </a:xfrm>
          <a:prstGeom prst="flowChartMerg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12" name="円/楕円 11"/>
          <p:cNvSpPr/>
          <p:nvPr/>
        </p:nvSpPr>
        <p:spPr>
          <a:xfrm>
            <a:off x="627925" y="5301208"/>
            <a:ext cx="1516764" cy="35829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3" name="テキスト ボックス 2"/>
          <p:cNvSpPr txBox="1"/>
          <p:nvPr/>
        </p:nvSpPr>
        <p:spPr>
          <a:xfrm>
            <a:off x="716328" y="5301250"/>
            <a:ext cx="1572389" cy="338473"/>
          </a:xfrm>
          <a:prstGeom prst="rect">
            <a:avLst/>
          </a:prstGeom>
          <a:noFill/>
          <a:ln w="19050">
            <a:noFill/>
          </a:ln>
        </p:spPr>
        <p:txBody>
          <a:bodyPr wrap="square" lIns="91360" tIns="45680" rIns="91360" bIns="45680" rtlCol="0">
            <a:spAutoFit/>
          </a:bodyPr>
          <a:lstStyle/>
          <a:p>
            <a:r>
              <a:rPr lang="ja-JP" altLang="en-US" sz="1600" dirty="0">
                <a:solidFill>
                  <a:prstClr val="black"/>
                </a:solidFill>
                <a:latin typeface="ＭＳ Ｐゴシック" panose="020B0600070205080204" pitchFamily="50" charset="-128"/>
                <a:ea typeface="ＭＳ Ｐゴシック" panose="020B0600070205080204" pitchFamily="50" charset="-128"/>
              </a:rPr>
              <a:t>病床機能報告</a:t>
            </a:r>
          </a:p>
        </p:txBody>
      </p:sp>
      <p:sp>
        <p:nvSpPr>
          <p:cNvPr id="44" name="正方形/長方形 43"/>
          <p:cNvSpPr/>
          <p:nvPr/>
        </p:nvSpPr>
        <p:spPr>
          <a:xfrm>
            <a:off x="2308481" y="4168686"/>
            <a:ext cx="297129" cy="321761"/>
          </a:xfrm>
          <a:prstGeom prst="rect">
            <a:avLst/>
          </a:prstGeom>
          <a:solidFill>
            <a:srgbClr val="578D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2629487" y="4168686"/>
            <a:ext cx="917285" cy="321761"/>
          </a:xfrm>
          <a:prstGeom prst="rect">
            <a:avLst/>
          </a:prstGeom>
          <a:solidFill>
            <a:srgbClr val="63C94B"/>
          </a:solidFill>
        </p:spPr>
        <p:style>
          <a:lnRef idx="2">
            <a:schemeClr val="accent3">
              <a:shade val="50000"/>
            </a:schemeClr>
          </a:lnRef>
          <a:fillRef idx="1">
            <a:schemeClr val="accent3"/>
          </a:fillRef>
          <a:effectRef idx="0">
            <a:schemeClr val="accent3"/>
          </a:effectRef>
          <a:fontRef idx="minor">
            <a:schemeClr val="lt1"/>
          </a:fontRef>
        </p:style>
        <p:txBody>
          <a:bodyPr lIns="36000" rIns="36000" rtlCol="0" anchor="ctr"/>
          <a:lstStyle/>
          <a:p>
            <a:r>
              <a:rPr lang="ja-JP" altLang="en-US" sz="1000" dirty="0">
                <a:solidFill>
                  <a:prstClr val="black"/>
                </a:solidFill>
                <a:latin typeface="ＭＳ Ｐゴシック" panose="020B0600070205080204" pitchFamily="50" charset="-128"/>
                <a:ea typeface="ＭＳ Ｐゴシック" panose="020B0600070205080204" pitchFamily="50" charset="-128"/>
              </a:rPr>
              <a:t>回復期機能の患者</a:t>
            </a:r>
          </a:p>
        </p:txBody>
      </p:sp>
      <p:sp>
        <p:nvSpPr>
          <p:cNvPr id="47" name="正方形/長方形 46"/>
          <p:cNvSpPr/>
          <p:nvPr/>
        </p:nvSpPr>
        <p:spPr>
          <a:xfrm>
            <a:off x="3560907" y="4168686"/>
            <a:ext cx="314836" cy="321761"/>
          </a:xfrm>
          <a:prstGeom prst="rect">
            <a:avLst/>
          </a:prstGeom>
          <a:solidFill>
            <a:srgbClr val="F9A12B"/>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49" name="正方形/長方形 48"/>
          <p:cNvSpPr/>
          <p:nvPr/>
        </p:nvSpPr>
        <p:spPr>
          <a:xfrm>
            <a:off x="3307373" y="3330741"/>
            <a:ext cx="419178" cy="321761"/>
          </a:xfrm>
          <a:prstGeom prst="rect">
            <a:avLst/>
          </a:prstGeom>
          <a:solidFill>
            <a:srgbClr val="578D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50" name="正方形/長方形 49"/>
          <p:cNvSpPr/>
          <p:nvPr/>
        </p:nvSpPr>
        <p:spPr>
          <a:xfrm>
            <a:off x="2308481" y="3330741"/>
            <a:ext cx="998913" cy="321761"/>
          </a:xfrm>
          <a:prstGeom prst="rect">
            <a:avLst/>
          </a:prstGeom>
          <a:solidFill>
            <a:srgbClr val="E44044"/>
          </a:solidFill>
          <a:ln>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lIns="36000" rIns="36000" rtlCol="0" anchor="ctr"/>
          <a:lstStyle/>
          <a:p>
            <a:r>
              <a:rPr lang="ja-JP" altLang="en-US" sz="1000" dirty="0">
                <a:solidFill>
                  <a:prstClr val="black"/>
                </a:solidFill>
                <a:latin typeface="ＭＳ Ｐゴシック" panose="020B0600070205080204" pitchFamily="50" charset="-128"/>
                <a:ea typeface="ＭＳ Ｐゴシック" panose="020B0600070205080204" pitchFamily="50" charset="-128"/>
              </a:rPr>
              <a:t>高度急性期機能の患者</a:t>
            </a:r>
          </a:p>
        </p:txBody>
      </p:sp>
      <p:sp>
        <p:nvSpPr>
          <p:cNvPr id="51" name="正方形/長方形 50"/>
          <p:cNvSpPr/>
          <p:nvPr/>
        </p:nvSpPr>
        <p:spPr>
          <a:xfrm>
            <a:off x="3739146" y="3330741"/>
            <a:ext cx="136599" cy="321761"/>
          </a:xfrm>
          <a:prstGeom prst="rect">
            <a:avLst/>
          </a:prstGeom>
          <a:solidFill>
            <a:srgbClr val="63C94B"/>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53" name="正方形/長方形 52"/>
          <p:cNvSpPr/>
          <p:nvPr/>
        </p:nvSpPr>
        <p:spPr>
          <a:xfrm>
            <a:off x="2469377" y="4589046"/>
            <a:ext cx="272424" cy="321760"/>
          </a:xfrm>
          <a:prstGeom prst="rect">
            <a:avLst/>
          </a:prstGeom>
          <a:solidFill>
            <a:srgbClr val="63C94B"/>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54" name="正方形/長方形 53"/>
          <p:cNvSpPr/>
          <p:nvPr/>
        </p:nvSpPr>
        <p:spPr>
          <a:xfrm>
            <a:off x="2308480" y="4589046"/>
            <a:ext cx="160917" cy="321760"/>
          </a:xfrm>
          <a:prstGeom prst="rect">
            <a:avLst/>
          </a:prstGeom>
          <a:solidFill>
            <a:srgbClr val="578D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55" name="正方形/長方形 54"/>
          <p:cNvSpPr/>
          <p:nvPr/>
        </p:nvSpPr>
        <p:spPr>
          <a:xfrm>
            <a:off x="2754498" y="4589046"/>
            <a:ext cx="1121243" cy="321760"/>
          </a:xfrm>
          <a:prstGeom prst="rect">
            <a:avLst/>
          </a:prstGeom>
          <a:solidFill>
            <a:srgbClr val="F9A12B"/>
          </a:solidFill>
        </p:spPr>
        <p:style>
          <a:lnRef idx="2">
            <a:schemeClr val="accent6">
              <a:shade val="50000"/>
            </a:schemeClr>
          </a:lnRef>
          <a:fillRef idx="1">
            <a:schemeClr val="accent6"/>
          </a:fillRef>
          <a:effectRef idx="0">
            <a:schemeClr val="accent6"/>
          </a:effectRef>
          <a:fontRef idx="minor">
            <a:schemeClr val="lt1"/>
          </a:fontRef>
        </p:style>
        <p:txBody>
          <a:bodyPr lIns="36000" rIns="36000" rtlCol="0" anchor="ctr"/>
          <a:lstStyle/>
          <a:p>
            <a:r>
              <a:rPr lang="ja-JP" altLang="en-US" sz="1000" dirty="0">
                <a:solidFill>
                  <a:prstClr val="black"/>
                </a:solidFill>
                <a:latin typeface="ＭＳ Ｐゴシック" panose="020B0600070205080204" pitchFamily="50" charset="-128"/>
                <a:ea typeface="ＭＳ Ｐゴシック" panose="020B0600070205080204" pitchFamily="50" charset="-128"/>
              </a:rPr>
              <a:t>慢性期機能の患者</a:t>
            </a:r>
          </a:p>
        </p:txBody>
      </p:sp>
      <p:sp>
        <p:nvSpPr>
          <p:cNvPr id="58" name="正方形/長方形 57"/>
          <p:cNvSpPr/>
          <p:nvPr/>
        </p:nvSpPr>
        <p:spPr>
          <a:xfrm>
            <a:off x="2457024" y="3754390"/>
            <a:ext cx="1135870" cy="321760"/>
          </a:xfrm>
          <a:prstGeom prst="rect">
            <a:avLst/>
          </a:prstGeom>
          <a:solidFill>
            <a:srgbClr val="578DC9"/>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1000" dirty="0">
                <a:solidFill>
                  <a:prstClr val="black"/>
                </a:solidFill>
                <a:latin typeface="ＭＳ Ｐゴシック" panose="020B0600070205080204" pitchFamily="50" charset="-128"/>
                <a:ea typeface="ＭＳ Ｐゴシック" panose="020B0600070205080204" pitchFamily="50" charset="-128"/>
              </a:rPr>
              <a:t>急性期機能の患者</a:t>
            </a:r>
          </a:p>
        </p:txBody>
      </p:sp>
      <p:sp>
        <p:nvSpPr>
          <p:cNvPr id="59" name="正方形/長方形 58"/>
          <p:cNvSpPr/>
          <p:nvPr/>
        </p:nvSpPr>
        <p:spPr>
          <a:xfrm>
            <a:off x="2308460" y="3754390"/>
            <a:ext cx="133382" cy="321760"/>
          </a:xfrm>
          <a:prstGeom prst="rect">
            <a:avLst/>
          </a:prstGeom>
          <a:solidFill>
            <a:srgbClr val="E44044"/>
          </a:solidFill>
          <a:ln>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61" name="正方形/長方形 60"/>
          <p:cNvSpPr/>
          <p:nvPr/>
        </p:nvSpPr>
        <p:spPr>
          <a:xfrm>
            <a:off x="3605355" y="3754390"/>
            <a:ext cx="280286" cy="321760"/>
          </a:xfrm>
          <a:prstGeom prst="rect">
            <a:avLst/>
          </a:prstGeom>
          <a:solidFill>
            <a:srgbClr val="63C94B"/>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25" name="右矢印 24"/>
          <p:cNvSpPr/>
          <p:nvPr/>
        </p:nvSpPr>
        <p:spPr>
          <a:xfrm>
            <a:off x="1106629" y="4243829"/>
            <a:ext cx="1182095" cy="155105"/>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fontAlgn="base">
              <a:spcBef>
                <a:spcPct val="0"/>
              </a:spcBef>
              <a:spcAft>
                <a:spcPct val="0"/>
              </a:spcAft>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26" name="右矢印 25"/>
          <p:cNvSpPr/>
          <p:nvPr/>
        </p:nvSpPr>
        <p:spPr>
          <a:xfrm rot="383860">
            <a:off x="1118150" y="4539290"/>
            <a:ext cx="1169731" cy="170381"/>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fontAlgn="base">
              <a:spcBef>
                <a:spcPct val="0"/>
              </a:spcBef>
              <a:spcAft>
                <a:spcPct val="0"/>
              </a:spcAft>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27" name="右矢印 26"/>
          <p:cNvSpPr/>
          <p:nvPr/>
        </p:nvSpPr>
        <p:spPr>
          <a:xfrm rot="21307707">
            <a:off x="1107053" y="3887847"/>
            <a:ext cx="1182266" cy="177978"/>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fontAlgn="base">
              <a:spcBef>
                <a:spcPct val="0"/>
              </a:spcBef>
              <a:spcAft>
                <a:spcPct val="0"/>
              </a:spcAft>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28" name="テキスト ボックス 27"/>
          <p:cNvSpPr txBox="1"/>
          <p:nvPr/>
        </p:nvSpPr>
        <p:spPr>
          <a:xfrm>
            <a:off x="1299121" y="3751268"/>
            <a:ext cx="777884" cy="600084"/>
          </a:xfrm>
          <a:prstGeom prst="rect">
            <a:avLst/>
          </a:prstGeom>
          <a:solidFill>
            <a:schemeClr val="accent3">
              <a:lumMod val="20000"/>
              <a:lumOff val="80000"/>
            </a:schemeClr>
          </a:solidFill>
          <a:ln>
            <a:solidFill>
              <a:schemeClr val="tx2">
                <a:lumMod val="60000"/>
                <a:lumOff val="40000"/>
              </a:schemeClr>
            </a:solidFill>
          </a:ln>
        </p:spPr>
        <p:txBody>
          <a:bodyPr wrap="square" lIns="91360" tIns="45680" rIns="91360" bIns="45680" rtlCol="0">
            <a:spAutoFit/>
          </a:bodyPr>
          <a:lstStyle/>
          <a:p>
            <a:pPr algn="ctr" fontAlgn="base">
              <a:spcBef>
                <a:spcPct val="0"/>
              </a:spcBef>
              <a:spcAft>
                <a:spcPct val="0"/>
              </a:spcAft>
            </a:pPr>
            <a:r>
              <a:rPr lang="ja-JP" altLang="en-US" sz="1100" dirty="0">
                <a:solidFill>
                  <a:prstClr val="black"/>
                </a:solidFill>
                <a:latin typeface="ＭＳ Ｐゴシック" panose="020B0600070205080204" pitchFamily="50" charset="-128"/>
                <a:ea typeface="ＭＳ Ｐゴシック" panose="020B0600070205080204" pitchFamily="50" charset="-128"/>
              </a:rPr>
              <a:t>医療機能</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100" dirty="0">
                <a:solidFill>
                  <a:prstClr val="black"/>
                </a:solidFill>
                <a:latin typeface="ＭＳ Ｐゴシック" panose="020B0600070205080204" pitchFamily="50" charset="-128"/>
                <a:ea typeface="ＭＳ Ｐゴシック" panose="020B0600070205080204" pitchFamily="50" charset="-128"/>
              </a:rPr>
              <a:t>を自主的に選択</a:t>
            </a:r>
          </a:p>
        </p:txBody>
      </p:sp>
      <p:sp>
        <p:nvSpPr>
          <p:cNvPr id="34" name="右矢印 33"/>
          <p:cNvSpPr/>
          <p:nvPr/>
        </p:nvSpPr>
        <p:spPr>
          <a:xfrm rot="21307707">
            <a:off x="1069977" y="3422708"/>
            <a:ext cx="1178592" cy="177519"/>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360" tIns="45680" rIns="91360" bIns="45680" rtlCol="0" anchor="ctr"/>
          <a:lstStyle/>
          <a:p>
            <a:pPr algn="ctr" fontAlgn="base">
              <a:spcBef>
                <a:spcPct val="0"/>
              </a:spcBef>
              <a:spcAft>
                <a:spcPct val="0"/>
              </a:spcAft>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8" name="スライド番号プレースホルダー 7"/>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2</a:t>
            </a:fld>
            <a:endParaRPr lang="ja-JP" altLang="en-US">
              <a:solidFill>
                <a:prstClr val="black">
                  <a:tint val="75000"/>
                </a:prstClr>
              </a:solidFill>
            </a:endParaRPr>
          </a:p>
        </p:txBody>
      </p:sp>
    </p:spTree>
    <p:extLst>
      <p:ext uri="{BB962C8B-B14F-4D97-AF65-F5344CB8AC3E}">
        <p14:creationId xmlns:p14="http://schemas.microsoft.com/office/powerpoint/2010/main" val="517940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906000" cy="540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72866"/>
            <a:r>
              <a:rPr lang="ja-JP" altLang="en-US" sz="2800" b="1" dirty="0">
                <a:solidFill>
                  <a:prstClr val="white"/>
                </a:solidFill>
                <a:latin typeface="ＭＳ Ｐゴシック" panose="020B0600070205080204" pitchFamily="50" charset="-128"/>
                <a:ea typeface="ＭＳ Ｐゴシック" panose="020B0600070205080204" pitchFamily="50" charset="-128"/>
              </a:rPr>
              <a:t>地域医療構想の実現プロセス</a:t>
            </a:r>
          </a:p>
        </p:txBody>
      </p:sp>
      <p:sp>
        <p:nvSpPr>
          <p:cNvPr id="6" name="テキスト ボックス 5"/>
          <p:cNvSpPr txBox="1"/>
          <p:nvPr/>
        </p:nvSpPr>
        <p:spPr>
          <a:xfrm>
            <a:off x="61789" y="613445"/>
            <a:ext cx="9787754" cy="1077218"/>
          </a:xfrm>
          <a:prstGeom prst="rect">
            <a:avLst/>
          </a:prstGeom>
          <a:solidFill>
            <a:schemeClr val="bg1"/>
          </a:solidFill>
          <a:ln>
            <a:solidFill>
              <a:srgbClr val="FFC000"/>
            </a:solid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marL="444500" indent="-444500" defTabSz="1072866"/>
            <a:r>
              <a:rPr lang="ja-JP" altLang="en-US" sz="1600" b="1" dirty="0">
                <a:solidFill>
                  <a:prstClr val="black"/>
                </a:solidFill>
                <a:latin typeface="ＭＳ Ｐゴシック" panose="020B0600070205080204" pitchFamily="50" charset="-128"/>
                <a:ea typeface="ＭＳ Ｐゴシック" panose="020B0600070205080204" pitchFamily="50" charset="-128"/>
                <a:cs typeface="メイリオ" pitchFamily="50" charset="-128"/>
              </a:rPr>
              <a:t>１．　まず、</a:t>
            </a:r>
            <a:r>
              <a:rPr lang="ja-JP" altLang="en-US" sz="16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医療機関が「地域医療構想調整会議」で協議</a:t>
            </a:r>
            <a:r>
              <a:rPr lang="ja-JP" altLang="en-US" sz="1600" b="1" dirty="0">
                <a:solidFill>
                  <a:prstClr val="black"/>
                </a:solidFill>
                <a:latin typeface="ＭＳ Ｐゴシック" panose="020B0600070205080204" pitchFamily="50" charset="-128"/>
                <a:ea typeface="ＭＳ Ｐゴシック" panose="020B0600070205080204" pitchFamily="50" charset="-128"/>
                <a:cs typeface="メイリオ" pitchFamily="50" charset="-128"/>
              </a:rPr>
              <a:t>を行い、機能分化・連携を進める。都道府県は、</a:t>
            </a:r>
            <a:r>
              <a:rPr lang="ja-JP" altLang="en-US" sz="16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地域医療介護総合確保基金を活用。</a:t>
            </a:r>
            <a:endParaRPr lang="en-US" altLang="ja-JP" sz="16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endParaRPr>
          </a:p>
          <a:p>
            <a:pPr marL="444500" indent="-444500" defTabSz="1072866"/>
            <a:r>
              <a:rPr lang="ja-JP" altLang="en-US" sz="1600" b="1" dirty="0">
                <a:solidFill>
                  <a:prstClr val="black"/>
                </a:solidFill>
                <a:latin typeface="ＭＳ Ｐゴシック" panose="020B0600070205080204" pitchFamily="50" charset="-128"/>
                <a:ea typeface="ＭＳ Ｐゴシック" panose="020B0600070205080204" pitchFamily="50" charset="-128"/>
                <a:cs typeface="メイリオ" pitchFamily="50" charset="-128"/>
              </a:rPr>
              <a:t>２．　地域医療構想調整会議での協議を踏まえた</a:t>
            </a:r>
            <a:r>
              <a:rPr lang="ja-JP" altLang="en-US" sz="1600" b="1" dirty="0">
                <a:solidFill>
                  <a:prstClr val="black"/>
                </a:solidFill>
                <a:latin typeface="ＭＳ Ｐゴシック" panose="020B0600070205080204" pitchFamily="50" charset="-128"/>
                <a:ea typeface="ＭＳ Ｐゴシック" panose="020B0600070205080204" pitchFamily="50" charset="-128"/>
              </a:rPr>
              <a:t>自主的な取組だけでは、機能分化・連携が進まない場合</a:t>
            </a:r>
            <a:r>
              <a:rPr lang="ja-JP" altLang="en-US" sz="1600" b="1" dirty="0">
                <a:solidFill>
                  <a:prstClr val="black"/>
                </a:solidFill>
                <a:latin typeface="ＭＳ Ｐゴシック" panose="020B0600070205080204" pitchFamily="50" charset="-128"/>
                <a:ea typeface="ＭＳ Ｐゴシック" panose="020B0600070205080204" pitchFamily="50" charset="-128"/>
                <a:cs typeface="メイリオ" pitchFamily="50" charset="-128"/>
              </a:rPr>
              <a:t>には、医療法に定められた</a:t>
            </a:r>
            <a:r>
              <a:rPr lang="ja-JP" altLang="en-US" sz="16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都道府県知事の役割</a:t>
            </a:r>
            <a:r>
              <a:rPr lang="ja-JP" altLang="en-US" sz="1600" b="1" dirty="0">
                <a:solidFill>
                  <a:prstClr val="black"/>
                </a:solidFill>
                <a:latin typeface="ＭＳ Ｐゴシック" panose="020B0600070205080204" pitchFamily="50" charset="-128"/>
                <a:ea typeface="ＭＳ Ｐゴシック" panose="020B0600070205080204" pitchFamily="50" charset="-128"/>
                <a:cs typeface="メイリオ" pitchFamily="50" charset="-128"/>
              </a:rPr>
              <a:t>を適切に発揮。</a:t>
            </a:r>
            <a:endParaRPr lang="en-US" altLang="ja-JP" sz="1600" b="1" dirty="0">
              <a:solidFill>
                <a:prstClr val="black"/>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7" name="テキスト ボックス 6"/>
          <p:cNvSpPr txBox="1"/>
          <p:nvPr/>
        </p:nvSpPr>
        <p:spPr>
          <a:xfrm>
            <a:off x="54387" y="1782161"/>
            <a:ext cx="4680000" cy="553998"/>
          </a:xfrm>
          <a:prstGeom prst="rect">
            <a:avLst/>
          </a:prstGeom>
          <a:solidFill>
            <a:schemeClr val="accent1"/>
          </a:solidFill>
          <a:ln>
            <a:solidFill>
              <a:schemeClr val="accent1"/>
            </a:solid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STEP1   </a:t>
            </a:r>
            <a:r>
              <a:rPr lang="ja-JP" altLang="en-US"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地域における役割分担の明確化と将来の</a:t>
            </a:r>
            <a:endParaRPr lang="en-US" altLang="ja-JP"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endParaRPr>
          </a:p>
          <a:p>
            <a:pPr algn="ctr" defTabSz="1072866"/>
            <a:r>
              <a:rPr lang="ja-JP" altLang="en-US"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方向性の共有を「地域医療構想調整会議」で協議</a:t>
            </a:r>
            <a:endParaRPr lang="en-US" altLang="ja-JP"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8" name="正方形/長方形 7"/>
          <p:cNvSpPr/>
          <p:nvPr/>
        </p:nvSpPr>
        <p:spPr>
          <a:xfrm>
            <a:off x="54387" y="2348880"/>
            <a:ext cx="4680000" cy="223146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fontAlgn="base">
              <a:spcBef>
                <a:spcPct val="0"/>
              </a:spcBef>
              <a:spcAft>
                <a:spcPct val="0"/>
              </a:spcAft>
            </a:pPr>
            <a:r>
              <a:rPr lang="ja-JP" altLang="en-US"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個々の病院の再編に向け、各都道府県での「調整会議」での協議を促進。</a:t>
            </a:r>
            <a:endParaRPr lang="en-US" altLang="ja-JP"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361950" indent="-180975" defTabSz="914400" fontAlgn="base">
              <a:spcBef>
                <a:spcPct val="0"/>
              </a:spcBef>
              <a:spcAft>
                <a:spcPct val="0"/>
              </a:spcAft>
            </a:pPr>
            <a:endParaRPr lang="en-US" altLang="ja-JP"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361950" indent="-180975" defTabSz="914400" fontAlgn="base">
              <a:spcBef>
                <a:spcPct val="0"/>
              </a:spcBef>
              <a:spcAft>
                <a:spcPct val="0"/>
              </a:spcAft>
            </a:pPr>
            <a:r>
              <a:rPr lang="ja-JP" altLang="en-US"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① 救急医療や小児、周産期医療等の政策医療を担う中心的な医療機関の役割の明確化を図る</a:t>
            </a:r>
            <a:endParaRPr lang="en-US" altLang="ja-JP"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68288" indent="-180975" defTabSz="914400" fontAlgn="base">
              <a:spcBef>
                <a:spcPct val="0"/>
              </a:spcBef>
              <a:spcAft>
                <a:spcPct val="0"/>
              </a:spcAft>
            </a:pPr>
            <a:endParaRPr lang="en-US" altLang="ja-JP"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361950" indent="-180975" defTabSz="914400" fontAlgn="base">
              <a:spcBef>
                <a:spcPct val="0"/>
              </a:spcBef>
              <a:spcAft>
                <a:spcPct val="0"/>
              </a:spcAft>
            </a:pPr>
            <a:r>
              <a:rPr lang="ja-JP" altLang="en-US"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② その他の医療機関について、中心的な医療機関が担わない機能や、中心的な医療機関との連携等を踏まえた役割の明確化を図る</a:t>
            </a:r>
            <a:endParaRPr lang="en-US" altLang="ja-JP" sz="15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defTabSz="1072866"/>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28" name="テキスト ボックス 27"/>
          <p:cNvSpPr txBox="1"/>
          <p:nvPr/>
        </p:nvSpPr>
        <p:spPr>
          <a:xfrm>
            <a:off x="54387" y="4695975"/>
            <a:ext cx="4680000" cy="323165"/>
          </a:xfrm>
          <a:prstGeom prst="rect">
            <a:avLst/>
          </a:prstGeom>
          <a:solidFill>
            <a:schemeClr val="accent1"/>
          </a:solidFill>
          <a:ln>
            <a:solidFill>
              <a:schemeClr val="accent1"/>
            </a:solid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STEP</a:t>
            </a:r>
            <a:r>
              <a:rPr lang="ja-JP" altLang="en-US"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２「地域医療介護総合確保基金」により支援</a:t>
            </a:r>
            <a:r>
              <a:rPr lang="ja-JP" altLang="en-US" sz="1500"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　</a:t>
            </a:r>
            <a:endParaRPr lang="en-US" altLang="ja-JP" sz="1500" dirty="0">
              <a:solidFill>
                <a:prstClr val="white"/>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29" name="正方形/長方形 28"/>
          <p:cNvSpPr/>
          <p:nvPr/>
        </p:nvSpPr>
        <p:spPr>
          <a:xfrm>
            <a:off x="54387" y="5012088"/>
            <a:ext cx="4680000" cy="128711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1072866"/>
            <a:r>
              <a:rPr lang="ja-JP" altLang="en-US" sz="1500" dirty="0">
                <a:solidFill>
                  <a:prstClr val="black"/>
                </a:solidFill>
                <a:latin typeface="ＭＳ Ｐゴシック" panose="020B0600070205080204" pitchFamily="50" charset="-128"/>
                <a:ea typeface="ＭＳ Ｐゴシック" panose="020B0600070205080204" pitchFamily="50" charset="-128"/>
              </a:rPr>
              <a:t>都道府県は、</a:t>
            </a:r>
            <a:r>
              <a:rPr lang="ja-JP" altLang="en-US" sz="1500" b="1" dirty="0">
                <a:solidFill>
                  <a:srgbClr val="FF0000"/>
                </a:solidFill>
                <a:latin typeface="ＭＳ Ｐゴシック" panose="020B0600070205080204" pitchFamily="50" charset="-128"/>
                <a:ea typeface="ＭＳ Ｐゴシック" panose="020B0600070205080204" pitchFamily="50" charset="-128"/>
              </a:rPr>
              <a:t>「地域医療介護総合確保基金」を活用</a:t>
            </a:r>
            <a:r>
              <a:rPr lang="ja-JP" altLang="en-US" sz="1500" dirty="0">
                <a:solidFill>
                  <a:prstClr val="black"/>
                </a:solidFill>
                <a:latin typeface="ＭＳ Ｐゴシック" panose="020B0600070205080204" pitchFamily="50" charset="-128"/>
                <a:ea typeface="ＭＳ Ｐゴシック" panose="020B0600070205080204" pitchFamily="50" charset="-128"/>
              </a:rPr>
              <a:t>して、医療機関の機能分化・連携を支援。</a:t>
            </a: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a:p>
            <a:pPr defTabSz="1072866"/>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a:p>
            <a:pPr marL="355600" indent="-177800" defTabSz="1072866"/>
            <a:r>
              <a:rPr lang="ja-JP" altLang="en-US" sz="1500" dirty="0">
                <a:solidFill>
                  <a:prstClr val="black"/>
                </a:solidFill>
                <a:latin typeface="ＭＳ Ｐゴシック" panose="020B0600070205080204" pitchFamily="50" charset="-128"/>
                <a:ea typeface="ＭＳ Ｐゴシック" panose="020B0600070205080204" pitchFamily="50" charset="-128"/>
              </a:rPr>
              <a:t>・病床機能の転換等に伴う施設整備・設備整備の補助等を実施。</a:t>
            </a:r>
          </a:p>
        </p:txBody>
      </p:sp>
      <p:sp>
        <p:nvSpPr>
          <p:cNvPr id="31" name="正方形/長方形 30"/>
          <p:cNvSpPr/>
          <p:nvPr/>
        </p:nvSpPr>
        <p:spPr>
          <a:xfrm>
            <a:off x="5257799" y="2696226"/>
            <a:ext cx="4536000" cy="306957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72866"/>
            <a:endParaRPr lang="ja-JP" altLang="en-US" sz="1500">
              <a:solidFill>
                <a:prstClr val="white"/>
              </a:solidFill>
              <a:latin typeface="ＭＳ Ｐゴシック" panose="020B0600070205080204" pitchFamily="50" charset="-128"/>
              <a:ea typeface="ＭＳ Ｐゴシック" panose="020B0600070205080204" pitchFamily="50" charset="-128"/>
            </a:endParaRPr>
          </a:p>
        </p:txBody>
      </p:sp>
      <p:sp>
        <p:nvSpPr>
          <p:cNvPr id="34" name="テキスト ボックス 33"/>
          <p:cNvSpPr txBox="1"/>
          <p:nvPr/>
        </p:nvSpPr>
        <p:spPr>
          <a:xfrm>
            <a:off x="5205549" y="1772820"/>
            <a:ext cx="4644000" cy="323165"/>
          </a:xfrm>
          <a:prstGeom prst="rect">
            <a:avLst/>
          </a:prstGeom>
          <a:solidFill>
            <a:schemeClr val="accent1"/>
          </a:solidFill>
          <a:ln>
            <a:solidFill>
              <a:schemeClr val="accent1"/>
            </a:solid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STEP</a:t>
            </a:r>
            <a:r>
              <a:rPr lang="ja-JP" altLang="en-US"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rPr>
              <a:t>３　都道府県知事による適切な役割の発揮</a:t>
            </a:r>
            <a:endParaRPr lang="en-US" altLang="ja-JP" sz="1500" b="1" dirty="0">
              <a:solidFill>
                <a:prstClr val="white"/>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35" name="正方形/長方形 34"/>
          <p:cNvSpPr/>
          <p:nvPr/>
        </p:nvSpPr>
        <p:spPr>
          <a:xfrm>
            <a:off x="5205549" y="2095991"/>
            <a:ext cx="4644000" cy="466041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1072866"/>
            <a:r>
              <a:rPr lang="ja-JP" altLang="en-US" sz="1500" b="1" u="sng" dirty="0">
                <a:solidFill>
                  <a:prstClr val="black"/>
                </a:solidFill>
                <a:latin typeface="ＭＳ Ｐゴシック" panose="020B0600070205080204" pitchFamily="50" charset="-128"/>
                <a:ea typeface="ＭＳ Ｐゴシック" panose="020B0600070205080204" pitchFamily="50" charset="-128"/>
              </a:rPr>
              <a:t>都道府県知事は、医療法上の役割を適切に発揮し、機能分化・連携を推進。</a:t>
            </a:r>
            <a:endParaRPr lang="en-US" altLang="ja-JP" sz="1500" b="1" u="sng" dirty="0">
              <a:solidFill>
                <a:prstClr val="black"/>
              </a:solidFill>
              <a:latin typeface="ＭＳ Ｐゴシック" panose="020B0600070205080204" pitchFamily="50" charset="-128"/>
              <a:ea typeface="ＭＳ Ｐゴシック" panose="020B0600070205080204" pitchFamily="50" charset="-128"/>
            </a:endParaRPr>
          </a:p>
          <a:p>
            <a:pPr defTabSz="1072866">
              <a:lnSpc>
                <a:spcPts val="1000"/>
              </a:lnSpc>
            </a:pP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a:p>
            <a:pPr defTabSz="1072866"/>
            <a:r>
              <a:rPr lang="en-US" altLang="ja-JP" sz="1400" b="1" dirty="0">
                <a:solidFill>
                  <a:prstClr val="black"/>
                </a:solidFill>
                <a:latin typeface="ＭＳ Ｐゴシック" panose="020B0600070205080204" pitchFamily="50" charset="-128"/>
                <a:ea typeface="ＭＳ Ｐゴシック" panose="020B0600070205080204" pitchFamily="50" charset="-128"/>
              </a:rPr>
              <a:t>【</a:t>
            </a:r>
            <a:r>
              <a:rPr lang="ja-JP" altLang="en-US" sz="1400" b="1" dirty="0">
                <a:solidFill>
                  <a:prstClr val="black"/>
                </a:solidFill>
                <a:latin typeface="ＭＳ Ｐゴシック" panose="020B0600070205080204" pitchFamily="50" charset="-128"/>
                <a:ea typeface="ＭＳ Ｐゴシック" panose="020B0600070205080204" pitchFamily="50" charset="-128"/>
              </a:rPr>
              <a:t>医療法に定められている都道府県の権限</a:t>
            </a:r>
            <a:r>
              <a:rPr lang="en-US" altLang="ja-JP" sz="1400" b="1" dirty="0">
                <a:solidFill>
                  <a:prstClr val="black"/>
                </a:solidFill>
                <a:latin typeface="ＭＳ Ｐゴシック" panose="020B0600070205080204" pitchFamily="50" charset="-128"/>
                <a:ea typeface="ＭＳ Ｐゴシック" panose="020B0600070205080204" pitchFamily="50" charset="-128"/>
              </a:rPr>
              <a:t>】</a:t>
            </a:r>
          </a:p>
          <a:p>
            <a:pPr marL="201600" indent="-457200" defTabSz="1072866"/>
            <a:r>
              <a:rPr lang="ja-JP" altLang="en-US" sz="1400" dirty="0">
                <a:solidFill>
                  <a:prstClr val="black"/>
                </a:solidFill>
                <a:latin typeface="ＭＳ Ｐゴシック" panose="020B0600070205080204" pitchFamily="50" charset="-128"/>
                <a:ea typeface="ＭＳ Ｐゴシック" panose="020B0600070205080204" pitchFamily="50" charset="-128"/>
              </a:rPr>
              <a:t>①　</a:t>
            </a:r>
            <a:r>
              <a:rPr lang="ja-JP" altLang="en-US" sz="1400" b="1" dirty="0">
                <a:solidFill>
                  <a:srgbClr val="FF0000"/>
                </a:solidFill>
                <a:latin typeface="ＭＳ Ｐゴシック" panose="020B0600070205080204" pitchFamily="50" charset="-128"/>
                <a:ea typeface="ＭＳ Ｐゴシック" panose="020B0600070205080204" pitchFamily="50" charset="-128"/>
              </a:rPr>
              <a:t>地域で既に過剰</a:t>
            </a:r>
            <a:r>
              <a:rPr lang="ja-JP" altLang="en-US" sz="1400" dirty="0">
                <a:solidFill>
                  <a:prstClr val="black"/>
                </a:solidFill>
                <a:latin typeface="ＭＳ Ｐゴシック" panose="020B0600070205080204" pitchFamily="50" charset="-128"/>
                <a:ea typeface="ＭＳ Ｐゴシック" panose="020B0600070205080204" pitchFamily="50" charset="-128"/>
              </a:rPr>
              <a:t>になっている医療機能に転換しようとする医療機関に対して、</a:t>
            </a:r>
            <a:r>
              <a:rPr lang="ja-JP" altLang="en-US" sz="1400" b="1" dirty="0">
                <a:solidFill>
                  <a:srgbClr val="FF0000"/>
                </a:solidFill>
                <a:latin typeface="ＭＳ Ｐゴシック" panose="020B0600070205080204" pitchFamily="50" charset="-128"/>
                <a:ea typeface="ＭＳ Ｐゴシック" panose="020B0600070205080204" pitchFamily="50" charset="-128"/>
              </a:rPr>
              <a:t>転換の中止の命令</a:t>
            </a:r>
            <a:r>
              <a:rPr lang="ja-JP" altLang="en-US" sz="1200" dirty="0">
                <a:solidFill>
                  <a:prstClr val="black"/>
                </a:solidFill>
                <a:latin typeface="ＭＳ Ｐゴシック" panose="020B0600070205080204" pitchFamily="50" charset="-128"/>
                <a:ea typeface="ＭＳ Ｐゴシック" panose="020B0600070205080204" pitchFamily="50" charset="-128"/>
              </a:rPr>
              <a:t>（公的医療機関等）</a:t>
            </a:r>
            <a:r>
              <a:rPr lang="ja-JP" altLang="en-US" sz="1400" dirty="0">
                <a:solidFill>
                  <a:prstClr val="black"/>
                </a:solidFill>
                <a:latin typeface="ＭＳ Ｐゴシック" panose="020B0600070205080204" pitchFamily="50" charset="-128"/>
                <a:ea typeface="ＭＳ Ｐゴシック" panose="020B0600070205080204" pitchFamily="50" charset="-128"/>
              </a:rPr>
              <a:t>及び</a:t>
            </a:r>
            <a:r>
              <a:rPr lang="ja-JP" altLang="en-US" sz="1400" b="1" dirty="0">
                <a:solidFill>
                  <a:srgbClr val="FF0000"/>
                </a:solidFill>
                <a:latin typeface="ＭＳ Ｐゴシック" panose="020B0600070205080204" pitchFamily="50" charset="-128"/>
                <a:ea typeface="ＭＳ Ｐゴシック" panose="020B0600070205080204" pitchFamily="50" charset="-128"/>
              </a:rPr>
              <a:t>要請・勧告</a:t>
            </a:r>
            <a:r>
              <a:rPr lang="ja-JP" altLang="en-US" sz="1200" dirty="0">
                <a:solidFill>
                  <a:prstClr val="black"/>
                </a:solidFill>
                <a:latin typeface="ＭＳ Ｐゴシック" panose="020B0600070205080204" pitchFamily="50" charset="-128"/>
                <a:ea typeface="ＭＳ Ｐゴシック" panose="020B0600070205080204" pitchFamily="50" charset="-128"/>
              </a:rPr>
              <a:t>（民間医療機関）</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01600" indent="-457200" defTabSz="1072866">
              <a:lnSpc>
                <a:spcPts val="1200"/>
              </a:lnSpc>
            </a:pP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01600" indent="-457200" defTabSz="1072866"/>
            <a:r>
              <a:rPr lang="ja-JP" altLang="en-US" sz="1400" dirty="0">
                <a:solidFill>
                  <a:prstClr val="black"/>
                </a:solidFill>
                <a:latin typeface="ＭＳ Ｐゴシック" panose="020B0600070205080204" pitchFamily="50" charset="-128"/>
                <a:ea typeface="ＭＳ Ｐゴシック" panose="020B0600070205080204" pitchFamily="50" charset="-128"/>
              </a:rPr>
              <a:t>②　協議が調わない等の場合に、地域で</a:t>
            </a:r>
            <a:r>
              <a:rPr lang="ja-JP" altLang="en-US" sz="1400" b="1" dirty="0">
                <a:solidFill>
                  <a:srgbClr val="FF0000"/>
                </a:solidFill>
                <a:latin typeface="ＭＳ Ｐゴシック" panose="020B0600070205080204" pitchFamily="50" charset="-128"/>
                <a:ea typeface="ＭＳ Ｐゴシック" panose="020B0600070205080204" pitchFamily="50" charset="-128"/>
              </a:rPr>
              <a:t>不足している医療機能を担うよう指示</a:t>
            </a:r>
            <a:r>
              <a:rPr lang="ja-JP" altLang="en-US" sz="1200" dirty="0">
                <a:solidFill>
                  <a:prstClr val="black"/>
                </a:solidFill>
                <a:latin typeface="ＭＳ Ｐゴシック" panose="020B0600070205080204" pitchFamily="50" charset="-128"/>
                <a:ea typeface="ＭＳ Ｐゴシック" panose="020B0600070205080204" pitchFamily="50" charset="-128"/>
              </a:rPr>
              <a:t>（公的医療機関等）</a:t>
            </a:r>
            <a:r>
              <a:rPr lang="ja-JP" altLang="en-US" sz="1400" dirty="0">
                <a:solidFill>
                  <a:prstClr val="black"/>
                </a:solidFill>
                <a:latin typeface="ＭＳ Ｐゴシック" panose="020B0600070205080204" pitchFamily="50" charset="-128"/>
                <a:ea typeface="ＭＳ Ｐゴシック" panose="020B0600070205080204" pitchFamily="50" charset="-128"/>
              </a:rPr>
              <a:t>及び</a:t>
            </a:r>
            <a:r>
              <a:rPr lang="ja-JP" altLang="en-US" sz="1400" b="1" dirty="0">
                <a:solidFill>
                  <a:srgbClr val="FF0000"/>
                </a:solidFill>
                <a:latin typeface="ＭＳ Ｐゴシック" panose="020B0600070205080204" pitchFamily="50" charset="-128"/>
                <a:ea typeface="ＭＳ Ｐゴシック" panose="020B0600070205080204" pitchFamily="50" charset="-128"/>
              </a:rPr>
              <a:t>要請・勧告</a:t>
            </a:r>
            <a:r>
              <a:rPr lang="ja-JP" altLang="en-US" sz="1200" dirty="0">
                <a:solidFill>
                  <a:prstClr val="black"/>
                </a:solidFill>
                <a:latin typeface="ＭＳ Ｐゴシック" panose="020B0600070205080204" pitchFamily="50" charset="-128"/>
                <a:ea typeface="ＭＳ Ｐゴシック" panose="020B0600070205080204" pitchFamily="50" charset="-128"/>
              </a:rPr>
              <a:t>（民間医療機関）</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01600" indent="-457200" defTabSz="1072866">
              <a:lnSpc>
                <a:spcPts val="1200"/>
              </a:lnSpc>
            </a:pP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01600" indent="-457200" defTabSz="1072866"/>
            <a:r>
              <a:rPr lang="ja-JP" altLang="en-US" sz="1400" dirty="0">
                <a:solidFill>
                  <a:prstClr val="black"/>
                </a:solidFill>
                <a:latin typeface="ＭＳ Ｐゴシック" panose="020B0600070205080204" pitchFamily="50" charset="-128"/>
                <a:ea typeface="ＭＳ Ｐゴシック" panose="020B0600070205080204" pitchFamily="50" charset="-128"/>
              </a:rPr>
              <a:t>③　病院の開設等の許可申請があった場合に、地域で不足している医療機能を担うよう、開設等の許可に条件を付与</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01600" indent="-457200" defTabSz="1072866">
              <a:lnSpc>
                <a:spcPts val="1200"/>
              </a:lnSpc>
            </a:pP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01600" indent="-457200" defTabSz="1072866"/>
            <a:r>
              <a:rPr lang="ja-JP" altLang="en-US" sz="1400" dirty="0">
                <a:solidFill>
                  <a:prstClr val="black"/>
                </a:solidFill>
                <a:latin typeface="ＭＳ Ｐゴシック" panose="020B0600070205080204" pitchFamily="50" charset="-128"/>
                <a:ea typeface="ＭＳ Ｐゴシック" panose="020B0600070205080204" pitchFamily="50" charset="-128"/>
              </a:rPr>
              <a:t>④　稼働していない病床の削減を命令</a:t>
            </a:r>
            <a:r>
              <a:rPr lang="ja-JP" altLang="en-US" sz="1200" dirty="0">
                <a:solidFill>
                  <a:prstClr val="black"/>
                </a:solidFill>
                <a:latin typeface="ＭＳ Ｐゴシック" panose="020B0600070205080204" pitchFamily="50" charset="-128"/>
                <a:ea typeface="ＭＳ Ｐゴシック" panose="020B0600070205080204" pitchFamily="50" charset="-128"/>
              </a:rPr>
              <a:t>（公的医療機関等）</a:t>
            </a:r>
            <a:r>
              <a:rPr lang="ja-JP" altLang="en-US" sz="1400" dirty="0">
                <a:solidFill>
                  <a:prstClr val="black"/>
                </a:solidFill>
                <a:latin typeface="ＭＳ Ｐゴシック" panose="020B0600070205080204" pitchFamily="50" charset="-128"/>
                <a:ea typeface="ＭＳ Ｐゴシック" panose="020B0600070205080204" pitchFamily="50" charset="-128"/>
              </a:rPr>
              <a:t>及び要請・勧告</a:t>
            </a:r>
            <a:r>
              <a:rPr lang="ja-JP" altLang="en-US" sz="1200" dirty="0">
                <a:solidFill>
                  <a:prstClr val="black"/>
                </a:solidFill>
                <a:latin typeface="ＭＳ Ｐゴシック" panose="020B0600070205080204" pitchFamily="50" charset="-128"/>
                <a:ea typeface="ＭＳ Ｐゴシック" panose="020B0600070205080204" pitchFamily="50" charset="-128"/>
              </a:rPr>
              <a:t>（民間医療機関）</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defTabSz="1072866"/>
            <a:r>
              <a:rPr lang="ja-JP" altLang="en-US" sz="1500" dirty="0">
                <a:solidFill>
                  <a:prstClr val="black"/>
                </a:solidFill>
                <a:latin typeface="ＭＳ Ｐゴシック" panose="020B0600070205080204" pitchFamily="50" charset="-128"/>
                <a:ea typeface="ＭＳ Ｐゴシック" panose="020B0600070205080204" pitchFamily="50" charset="-128"/>
              </a:rPr>
              <a:t>　</a:t>
            </a: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a:p>
            <a:pPr marL="177800" indent="-177800" defTabSz="1072866"/>
            <a:r>
              <a:rPr lang="en-US" altLang="ja-JP" sz="1200" dirty="0">
                <a:solidFill>
                  <a:prstClr val="black"/>
                </a:solidFill>
                <a:latin typeface="ＭＳ Ｐゴシック" panose="020B0600070205080204" pitchFamily="50" charset="-128"/>
                <a:ea typeface="ＭＳ Ｐゴシック" panose="020B0600070205080204" pitchFamily="50" charset="-128"/>
              </a:rPr>
              <a:t>※</a:t>
            </a:r>
            <a:r>
              <a:rPr lang="ja-JP" altLang="en-US" sz="1200" dirty="0">
                <a:solidFill>
                  <a:prstClr val="black"/>
                </a:solidFill>
                <a:latin typeface="ＭＳ Ｐゴシック" panose="020B0600070205080204" pitchFamily="50" charset="-128"/>
                <a:ea typeface="ＭＳ Ｐゴシック" panose="020B0600070205080204" pitchFamily="50" charset="-128"/>
              </a:rPr>
              <a:t>　①～④の実施には、都道府県の医療審議会の意見を聴く等の手続きを経る必要がある。</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177800" indent="-177800" defTabSz="1072866"/>
            <a:r>
              <a:rPr lang="en-US" altLang="ja-JP" sz="1200" dirty="0">
                <a:solidFill>
                  <a:prstClr val="black"/>
                </a:solidFill>
                <a:latin typeface="ＭＳ Ｐゴシック" panose="020B0600070205080204" pitchFamily="50" charset="-128"/>
                <a:ea typeface="ＭＳ Ｐゴシック" panose="020B0600070205080204" pitchFamily="50" charset="-128"/>
              </a:rPr>
              <a:t>※</a:t>
            </a:r>
            <a:r>
              <a:rPr lang="ja-JP" altLang="en-US" sz="1200" dirty="0">
                <a:solidFill>
                  <a:prstClr val="black"/>
                </a:solidFill>
                <a:latin typeface="ＭＳ Ｐゴシック" panose="020B0600070205080204" pitchFamily="50" charset="-128"/>
                <a:ea typeface="ＭＳ Ｐゴシック" panose="020B0600070205080204" pitchFamily="50" charset="-128"/>
              </a:rPr>
              <a:t>　勧告、命令、指示に従わない医療機関には、医療機関名の公表や地域医療支援病院の承認の取消し等を行うことができる。</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40" name="右矢印 39"/>
          <p:cNvSpPr/>
          <p:nvPr/>
        </p:nvSpPr>
        <p:spPr>
          <a:xfrm>
            <a:off x="4742325" y="2361210"/>
            <a:ext cx="455436" cy="107883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72866"/>
            <a:endParaRPr lang="ja-JP" altLang="en-US" sz="1500">
              <a:solidFill>
                <a:prstClr val="white"/>
              </a:solidFill>
              <a:latin typeface="ＭＳ Ｐゴシック" panose="020B0600070205080204" pitchFamily="50" charset="-128"/>
              <a:ea typeface="ＭＳ Ｐゴシック" panose="020B0600070205080204" pitchFamily="50" charset="-128"/>
            </a:endParaRPr>
          </a:p>
        </p:txBody>
      </p:sp>
      <p:sp>
        <p:nvSpPr>
          <p:cNvPr id="41" name="テキスト ボックス 40"/>
          <p:cNvSpPr txBox="1"/>
          <p:nvPr/>
        </p:nvSpPr>
        <p:spPr>
          <a:xfrm>
            <a:off x="4691271" y="3434781"/>
            <a:ext cx="553998" cy="3157854"/>
          </a:xfrm>
          <a:prstGeom prst="rect">
            <a:avLst/>
          </a:prstGeom>
          <a:noFill/>
        </p:spPr>
        <p:txBody>
          <a:bodyPr vert="eaVert" wrap="square" rtlCol="0">
            <a:spAutoFit/>
          </a:bodyPr>
          <a:lstStyle/>
          <a:p>
            <a:pPr defTabSz="1072866"/>
            <a:r>
              <a:rPr lang="ja-JP" altLang="en-US" sz="1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将来の方向性を踏まえた、自主的な取組だけでは、機能分化・連携が進まない場合</a:t>
            </a:r>
          </a:p>
        </p:txBody>
      </p:sp>
      <p:sp>
        <p:nvSpPr>
          <p:cNvPr id="2" name="スライド番号プレースホルダー 1"/>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3</a:t>
            </a:fld>
            <a:endParaRPr lang="ja-JP" altLang="en-US" dirty="0">
              <a:solidFill>
                <a:prstClr val="black">
                  <a:tint val="75000"/>
                </a:prstClr>
              </a:solidFill>
            </a:endParaRPr>
          </a:p>
        </p:txBody>
      </p:sp>
    </p:spTree>
    <p:extLst>
      <p:ext uri="{BB962C8B-B14F-4D97-AF65-F5344CB8AC3E}">
        <p14:creationId xmlns:p14="http://schemas.microsoft.com/office/powerpoint/2010/main" val="739293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フローチャート : 組合せ 22"/>
          <p:cNvSpPr/>
          <p:nvPr/>
        </p:nvSpPr>
        <p:spPr>
          <a:xfrm>
            <a:off x="4166401" y="2830448"/>
            <a:ext cx="1585413" cy="141378"/>
          </a:xfrm>
          <a:prstGeom prst="flowChartMerge">
            <a:avLst/>
          </a:prstGeom>
        </p:spPr>
        <p:style>
          <a:lnRef idx="1">
            <a:schemeClr val="accent3"/>
          </a:lnRef>
          <a:fillRef idx="2">
            <a:schemeClr val="accent3"/>
          </a:fillRef>
          <a:effectRef idx="1">
            <a:schemeClr val="accent3"/>
          </a:effectRef>
          <a:fontRef idx="minor">
            <a:schemeClr val="dk1"/>
          </a:fontRef>
        </p:style>
        <p:txBody>
          <a:bodyPr lIns="83953" tIns="41976" rIns="83953" bIns="41976"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lang="ja-JP" altLang="en-US">
              <a:solidFill>
                <a:prstClr val="black"/>
              </a:solidFill>
            </a:endParaRPr>
          </a:p>
        </p:txBody>
      </p:sp>
      <p:sp>
        <p:nvSpPr>
          <p:cNvPr id="43" name="テキスト ボックス 42"/>
          <p:cNvSpPr txBox="1"/>
          <p:nvPr/>
        </p:nvSpPr>
        <p:spPr>
          <a:xfrm>
            <a:off x="6014410" y="3184878"/>
            <a:ext cx="3697255" cy="3628498"/>
          </a:xfrm>
          <a:prstGeom prst="rect">
            <a:avLst/>
          </a:prstGeom>
          <a:noFill/>
          <a:ln w="22225">
            <a:solidFill>
              <a:schemeClr val="tx1"/>
            </a:solidFill>
          </a:ln>
        </p:spPr>
        <p:txBody>
          <a:bodyPr wrap="square" lIns="93286" tIns="46643" rIns="93286" bIns="46643" rtlCol="0" anchor="ctr">
            <a:spAutoFit/>
          </a:bodyPr>
          <a:lstStyle/>
          <a:p>
            <a:pPr indent="87455">
              <a:lnSpc>
                <a:spcPct val="150000"/>
              </a:lnSpc>
            </a:pPr>
            <a:endParaRPr lang="en-US" altLang="ja-JP" sz="1200" dirty="0">
              <a:solidFill>
                <a:prstClr val="black"/>
              </a:solidFill>
              <a:latin typeface="ＭＳ Ｐゴシック"/>
            </a:endParaRPr>
          </a:p>
          <a:p>
            <a:pPr indent="87455">
              <a:lnSpc>
                <a:spcPts val="1585"/>
              </a:lnSpc>
            </a:pPr>
            <a:r>
              <a:rPr lang="ja-JP" altLang="en-US" sz="1200" dirty="0" smtClean="0">
                <a:solidFill>
                  <a:prstClr val="black"/>
                </a:solidFill>
                <a:latin typeface="ＭＳ Ｐゴシック"/>
              </a:rPr>
              <a:t>１</a:t>
            </a:r>
            <a:r>
              <a:rPr lang="ja-JP" altLang="en-US" sz="1200" dirty="0">
                <a:solidFill>
                  <a:prstClr val="black"/>
                </a:solidFill>
                <a:latin typeface="ＭＳ Ｐゴシック"/>
              </a:rPr>
              <a:t>　医療提供体制の改革（病床機能の分化・連携）</a:t>
            </a:r>
            <a:endParaRPr lang="en-US" altLang="ja-JP" sz="1200" dirty="0">
              <a:solidFill>
                <a:prstClr val="black"/>
              </a:solidFill>
              <a:latin typeface="ＭＳ Ｐゴシック"/>
            </a:endParaRPr>
          </a:p>
          <a:p>
            <a:pPr indent="87455">
              <a:lnSpc>
                <a:spcPts val="495"/>
              </a:lnSpc>
            </a:pPr>
            <a:endParaRPr lang="en-US" altLang="ja-JP" sz="1200" dirty="0">
              <a:solidFill>
                <a:prstClr val="black"/>
              </a:solidFill>
              <a:latin typeface="ＭＳ Ｐゴシック"/>
            </a:endParaRPr>
          </a:p>
          <a:p>
            <a:pPr indent="87455">
              <a:lnSpc>
                <a:spcPts val="1585"/>
              </a:lnSpc>
            </a:pPr>
            <a:r>
              <a:rPr lang="ja-JP" altLang="en-US" sz="1200" dirty="0">
                <a:solidFill>
                  <a:prstClr val="black"/>
                </a:solidFill>
                <a:latin typeface="ＭＳ Ｐゴシック"/>
              </a:rPr>
              <a:t>　</a:t>
            </a:r>
            <a:r>
              <a:rPr lang="ja-JP" altLang="en-US" sz="1100" dirty="0">
                <a:solidFill>
                  <a:prstClr val="black"/>
                </a:solidFill>
                <a:latin typeface="ＭＳ Ｐゴシック"/>
              </a:rPr>
              <a:t>○　</a:t>
            </a:r>
            <a:r>
              <a:rPr lang="ja-JP" altLang="en-US" sz="1100" u="sng" dirty="0">
                <a:solidFill>
                  <a:prstClr val="black"/>
                </a:solidFill>
                <a:latin typeface="ＭＳ Ｐゴシック"/>
              </a:rPr>
              <a:t>都道府県が、</a:t>
            </a:r>
            <a:r>
              <a:rPr lang="en-US" altLang="ja-JP" sz="1100" u="sng" dirty="0">
                <a:solidFill>
                  <a:prstClr val="black"/>
                </a:solidFill>
                <a:latin typeface="ＭＳ Ｐゴシック"/>
              </a:rPr>
              <a:t>2025</a:t>
            </a:r>
            <a:r>
              <a:rPr lang="ja-JP" altLang="en-US" sz="1100" u="sng" dirty="0">
                <a:solidFill>
                  <a:prstClr val="black"/>
                </a:solidFill>
                <a:latin typeface="ＭＳ Ｐゴシック"/>
              </a:rPr>
              <a:t>年の機能別の医療需要・必要</a:t>
            </a:r>
            <a:endParaRPr lang="en-US" altLang="ja-JP" sz="1100" u="sng" dirty="0">
              <a:solidFill>
                <a:prstClr val="black"/>
              </a:solidFill>
              <a:latin typeface="ＭＳ Ｐゴシック"/>
            </a:endParaRPr>
          </a:p>
          <a:p>
            <a:pPr indent="87455">
              <a:lnSpc>
                <a:spcPts val="1585"/>
              </a:lnSpc>
            </a:pPr>
            <a:r>
              <a:rPr lang="ja-JP" altLang="en-US" sz="1200" dirty="0">
                <a:solidFill>
                  <a:prstClr val="black"/>
                </a:solidFill>
                <a:latin typeface="ＭＳ Ｐゴシック"/>
              </a:rPr>
              <a:t>　　</a:t>
            </a:r>
            <a:r>
              <a:rPr lang="ja-JP" altLang="en-US" sz="1100" u="sng" dirty="0">
                <a:solidFill>
                  <a:prstClr val="black"/>
                </a:solidFill>
                <a:latin typeface="ＭＳ Ｐゴシック"/>
              </a:rPr>
              <a:t>病床数</a:t>
            </a:r>
            <a:r>
              <a:rPr lang="en-US" altLang="ja-JP" sz="1000" u="sng" baseline="30000" dirty="0">
                <a:solidFill>
                  <a:prstClr val="black"/>
                </a:solidFill>
                <a:latin typeface="ＭＳ Ｐゴシック"/>
              </a:rPr>
              <a:t>※</a:t>
            </a:r>
            <a:r>
              <a:rPr lang="ja-JP" altLang="en-US" sz="1100" u="sng" dirty="0">
                <a:solidFill>
                  <a:prstClr val="black"/>
                </a:solidFill>
                <a:latin typeface="ＭＳ Ｐゴシック"/>
              </a:rPr>
              <a:t>と目指すべき医療提供体制等を内容とする</a:t>
            </a:r>
            <a:endParaRPr lang="en-US" altLang="ja-JP" sz="1100" u="sng" dirty="0">
              <a:solidFill>
                <a:prstClr val="black"/>
              </a:solidFill>
              <a:latin typeface="ＭＳ Ｐゴシック"/>
            </a:endParaRPr>
          </a:p>
          <a:p>
            <a:pPr indent="87455">
              <a:lnSpc>
                <a:spcPts val="1585"/>
              </a:lnSpc>
            </a:pPr>
            <a:r>
              <a:rPr lang="ja-JP" altLang="en-US" sz="1200" dirty="0">
                <a:solidFill>
                  <a:prstClr val="black"/>
                </a:solidFill>
                <a:latin typeface="ＭＳ Ｐゴシック"/>
              </a:rPr>
              <a:t>　　</a:t>
            </a:r>
            <a:r>
              <a:rPr lang="ja-JP" altLang="en-US" sz="1100" b="1" u="sng" dirty="0">
                <a:solidFill>
                  <a:prstClr val="black"/>
                </a:solidFill>
                <a:latin typeface="ＭＳ Ｐゴシック"/>
              </a:rPr>
              <a:t>地域医療構想</a:t>
            </a:r>
            <a:r>
              <a:rPr lang="ja-JP" altLang="en-US" sz="1100" u="sng" dirty="0">
                <a:solidFill>
                  <a:prstClr val="black"/>
                </a:solidFill>
                <a:latin typeface="ＭＳ Ｐゴシック"/>
              </a:rPr>
              <a:t>を</a:t>
            </a:r>
            <a:r>
              <a:rPr lang="ja-JP" altLang="en-US" sz="1100" u="sng" dirty="0" smtClean="0">
                <a:solidFill>
                  <a:prstClr val="black"/>
                </a:solidFill>
                <a:latin typeface="ＭＳ Ｐゴシック"/>
              </a:rPr>
              <a:t>策定</a:t>
            </a:r>
            <a:endParaRPr lang="en-US" altLang="ja-JP" sz="1100" u="sng" dirty="0" smtClean="0">
              <a:solidFill>
                <a:prstClr val="black"/>
              </a:solidFill>
              <a:latin typeface="ＭＳ Ｐゴシック"/>
            </a:endParaRPr>
          </a:p>
          <a:p>
            <a:pPr indent="87455">
              <a:lnSpc>
                <a:spcPts val="1585"/>
              </a:lnSpc>
            </a:pPr>
            <a:r>
              <a:rPr lang="ja-JP" altLang="en-US" sz="1100" dirty="0">
                <a:solidFill>
                  <a:prstClr val="black"/>
                </a:solidFill>
                <a:latin typeface="ＭＳ Ｐゴシック"/>
              </a:rPr>
              <a:t>　</a:t>
            </a:r>
            <a:r>
              <a:rPr lang="ja-JP" altLang="en-US" sz="1100" dirty="0" smtClean="0">
                <a:solidFill>
                  <a:prstClr val="black"/>
                </a:solidFill>
                <a:latin typeface="ＭＳ Ｐゴシック"/>
              </a:rPr>
              <a:t>　</a:t>
            </a:r>
            <a:r>
              <a:rPr lang="en-US" altLang="ja-JP" sz="1100" u="sng" dirty="0" smtClean="0">
                <a:solidFill>
                  <a:prstClr val="black"/>
                </a:solidFill>
                <a:latin typeface="ＭＳ Ｐゴシック"/>
              </a:rPr>
              <a:t>(</a:t>
            </a:r>
            <a:r>
              <a:rPr lang="ja-JP" altLang="en-US" sz="1100" u="sng" dirty="0" smtClean="0">
                <a:solidFill>
                  <a:prstClr val="black"/>
                </a:solidFill>
                <a:latin typeface="ＭＳ Ｐゴシック"/>
              </a:rPr>
              <a:t>平成</a:t>
            </a:r>
            <a:r>
              <a:rPr lang="en-US" altLang="ja-JP" sz="1100" u="sng" dirty="0" smtClean="0">
                <a:solidFill>
                  <a:prstClr val="black"/>
                </a:solidFill>
                <a:latin typeface="ＭＳ Ｐゴシック"/>
              </a:rPr>
              <a:t>29</a:t>
            </a:r>
            <a:r>
              <a:rPr lang="ja-JP" altLang="en-US" sz="1100" u="sng" dirty="0" smtClean="0">
                <a:solidFill>
                  <a:prstClr val="black"/>
                </a:solidFill>
                <a:latin typeface="ＭＳ Ｐゴシック"/>
              </a:rPr>
              <a:t>年３月</a:t>
            </a:r>
            <a:r>
              <a:rPr lang="en-US" altLang="ja-JP" sz="1100" u="sng" dirty="0" smtClean="0">
                <a:solidFill>
                  <a:prstClr val="black"/>
                </a:solidFill>
                <a:latin typeface="ＭＳ Ｐゴシック"/>
              </a:rPr>
              <a:t>31</a:t>
            </a:r>
            <a:r>
              <a:rPr lang="ja-JP" altLang="en-US" sz="1100" u="sng" dirty="0" smtClean="0">
                <a:solidFill>
                  <a:prstClr val="black"/>
                </a:solidFill>
                <a:latin typeface="ＭＳ Ｐゴシック"/>
              </a:rPr>
              <a:t>現在、全ての都道府県で策定済</a:t>
            </a:r>
            <a:r>
              <a:rPr lang="en-US" altLang="ja-JP" sz="1100" u="sng" dirty="0" smtClean="0">
                <a:solidFill>
                  <a:prstClr val="black"/>
                </a:solidFill>
                <a:latin typeface="ＭＳ Ｐゴシック"/>
              </a:rPr>
              <a:t>)</a:t>
            </a:r>
            <a:endParaRPr lang="en-US" altLang="ja-JP" sz="1050" u="sng" dirty="0">
              <a:solidFill>
                <a:prstClr val="black"/>
              </a:solidFill>
              <a:latin typeface="ＭＳ Ｐゴシック"/>
            </a:endParaRPr>
          </a:p>
          <a:p>
            <a:pPr indent="87455">
              <a:lnSpc>
                <a:spcPts val="1981"/>
              </a:lnSpc>
            </a:pPr>
            <a:endParaRPr lang="en-US" altLang="ja-JP" sz="1200" dirty="0">
              <a:solidFill>
                <a:prstClr val="black"/>
              </a:solidFill>
              <a:latin typeface="ＭＳ Ｐゴシック"/>
            </a:endParaRPr>
          </a:p>
          <a:p>
            <a:pPr indent="87455">
              <a:lnSpc>
                <a:spcPts val="1981"/>
              </a:lnSpc>
            </a:pPr>
            <a:endParaRPr lang="en-US" altLang="ja-JP" sz="1200" dirty="0">
              <a:solidFill>
                <a:prstClr val="black"/>
              </a:solidFill>
              <a:latin typeface="ＭＳ Ｐゴシック"/>
            </a:endParaRPr>
          </a:p>
          <a:p>
            <a:pPr indent="87455">
              <a:lnSpc>
                <a:spcPts val="1981"/>
              </a:lnSpc>
            </a:pPr>
            <a:endParaRPr lang="en-US" altLang="ja-JP" sz="1200" dirty="0">
              <a:solidFill>
                <a:prstClr val="black"/>
              </a:solidFill>
              <a:latin typeface="ＭＳ Ｐゴシック"/>
            </a:endParaRPr>
          </a:p>
          <a:p>
            <a:pPr indent="87455">
              <a:lnSpc>
                <a:spcPts val="1981"/>
              </a:lnSpc>
            </a:pPr>
            <a:endParaRPr lang="en-US" altLang="ja-JP" sz="1200" dirty="0">
              <a:solidFill>
                <a:prstClr val="black"/>
              </a:solidFill>
              <a:latin typeface="ＭＳ Ｐゴシック"/>
            </a:endParaRPr>
          </a:p>
          <a:p>
            <a:pPr indent="87455">
              <a:lnSpc>
                <a:spcPts val="1981"/>
              </a:lnSpc>
            </a:pPr>
            <a:endParaRPr lang="en-US" altLang="ja-JP" sz="1200" dirty="0">
              <a:solidFill>
                <a:prstClr val="black"/>
              </a:solidFill>
              <a:latin typeface="ＭＳ Ｐゴシック"/>
            </a:endParaRPr>
          </a:p>
          <a:p>
            <a:pPr indent="87455">
              <a:lnSpc>
                <a:spcPts val="1585"/>
              </a:lnSpc>
            </a:pPr>
            <a:r>
              <a:rPr lang="ja-JP" altLang="en-US" sz="1200" dirty="0">
                <a:solidFill>
                  <a:prstClr val="black"/>
                </a:solidFill>
                <a:latin typeface="ＭＳ Ｐゴシック"/>
              </a:rPr>
              <a:t>２　実現するための方策</a:t>
            </a:r>
            <a:endParaRPr lang="en-US" altLang="ja-JP" sz="1200" dirty="0">
              <a:solidFill>
                <a:prstClr val="black"/>
              </a:solidFill>
              <a:latin typeface="ＭＳ Ｐゴシック"/>
            </a:endParaRPr>
          </a:p>
          <a:p>
            <a:pPr indent="87455">
              <a:lnSpc>
                <a:spcPts val="1585"/>
              </a:lnSpc>
              <a:spcBef>
                <a:spcPts val="275"/>
              </a:spcBef>
            </a:pPr>
            <a:r>
              <a:rPr lang="en-US" altLang="ja-JP" sz="1200" dirty="0">
                <a:solidFill>
                  <a:prstClr val="black"/>
                </a:solidFill>
                <a:latin typeface="ＭＳ Ｐゴシック"/>
              </a:rPr>
              <a:t>  </a:t>
            </a:r>
            <a:r>
              <a:rPr lang="ja-JP" altLang="en-US" sz="1100" dirty="0">
                <a:solidFill>
                  <a:prstClr val="black"/>
                </a:solidFill>
                <a:latin typeface="ＭＳ Ｐゴシック"/>
              </a:rPr>
              <a:t>○　</a:t>
            </a:r>
            <a:r>
              <a:rPr lang="ja-JP" altLang="en-US" sz="1100" u="sng" dirty="0">
                <a:solidFill>
                  <a:prstClr val="black"/>
                </a:solidFill>
                <a:latin typeface="ＭＳ Ｐゴシック"/>
              </a:rPr>
              <a:t>都道府県による「地域医療構想調整会議」の開催</a:t>
            </a:r>
            <a:endParaRPr lang="en-US" altLang="ja-JP" sz="1100" u="sng" dirty="0">
              <a:solidFill>
                <a:prstClr val="black"/>
              </a:solidFill>
              <a:latin typeface="ＭＳ Ｐゴシック"/>
            </a:endParaRPr>
          </a:p>
          <a:p>
            <a:pPr indent="87455">
              <a:lnSpc>
                <a:spcPts val="1377"/>
              </a:lnSpc>
              <a:spcBef>
                <a:spcPts val="275"/>
              </a:spcBef>
            </a:pPr>
            <a:r>
              <a:rPr lang="ja-JP" altLang="en-US" sz="1100" dirty="0">
                <a:solidFill>
                  <a:prstClr val="black"/>
                </a:solidFill>
                <a:latin typeface="ＭＳ Ｐゴシック"/>
              </a:rPr>
              <a:t>　○　</a:t>
            </a:r>
            <a:r>
              <a:rPr lang="ja-JP" altLang="en-US" sz="1100" u="sng" dirty="0">
                <a:solidFill>
                  <a:prstClr val="black"/>
                </a:solidFill>
                <a:latin typeface="ＭＳ Ｐゴシック"/>
              </a:rPr>
              <a:t>知事の医療法上の権限強化</a:t>
            </a:r>
            <a:r>
              <a:rPr lang="ja-JP" altLang="en-US" sz="1100" dirty="0">
                <a:solidFill>
                  <a:prstClr val="black"/>
                </a:solidFill>
                <a:latin typeface="ＭＳ Ｐゴシック"/>
              </a:rPr>
              <a:t>（要請・指示・命令等）</a:t>
            </a:r>
            <a:endParaRPr lang="en-US" altLang="ja-JP" sz="1100" dirty="0">
              <a:solidFill>
                <a:prstClr val="black"/>
              </a:solidFill>
              <a:latin typeface="ＭＳ Ｐゴシック"/>
            </a:endParaRPr>
          </a:p>
          <a:p>
            <a:pPr indent="87455">
              <a:lnSpc>
                <a:spcPts val="1377"/>
              </a:lnSpc>
              <a:spcBef>
                <a:spcPts val="275"/>
              </a:spcBef>
            </a:pPr>
            <a:r>
              <a:rPr lang="ja-JP" altLang="en-US" sz="1100" dirty="0">
                <a:solidFill>
                  <a:prstClr val="black"/>
                </a:solidFill>
                <a:latin typeface="ＭＳ Ｐゴシック"/>
              </a:rPr>
              <a:t>　○　</a:t>
            </a:r>
            <a:r>
              <a:rPr lang="ja-JP" altLang="en-US" sz="1100" u="sng" dirty="0">
                <a:solidFill>
                  <a:prstClr val="black"/>
                </a:solidFill>
                <a:latin typeface="ＭＳ Ｐゴシック"/>
              </a:rPr>
              <a:t>医療介護総合確保基金を都道府県に設置</a:t>
            </a:r>
            <a:endParaRPr lang="en-US" altLang="ja-JP" sz="1100" u="sng" dirty="0">
              <a:solidFill>
                <a:prstClr val="black"/>
              </a:solidFill>
              <a:latin typeface="ＭＳ Ｐゴシック"/>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894" y="4784524"/>
            <a:ext cx="3118657" cy="1092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角丸四角形 26"/>
          <p:cNvSpPr/>
          <p:nvPr/>
        </p:nvSpPr>
        <p:spPr>
          <a:xfrm>
            <a:off x="640736" y="78549"/>
            <a:ext cx="8749815" cy="411474"/>
          </a:xfrm>
          <a:prstGeom prst="roundRect">
            <a:avLst/>
          </a:prstGeom>
          <a:gradFill>
            <a:gsLst>
              <a:gs pos="0">
                <a:schemeClr val="accent5">
                  <a:lumMod val="60000"/>
                  <a:lumOff val="40000"/>
                </a:schemeClr>
              </a:gs>
              <a:gs pos="50000">
                <a:schemeClr val="bg1"/>
              </a:gs>
              <a:gs pos="100000">
                <a:schemeClr val="accent5">
                  <a:lumMod val="60000"/>
                  <a:lumOff val="4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lIns="90548" tIns="45274" rIns="90548" bIns="45274" rtlCol="0" anchor="ctr"/>
          <a:lstStyle/>
          <a:p>
            <a:pPr algn="ctr"/>
            <a:r>
              <a:rPr lang="ja-JP" altLang="en-US" b="1" dirty="0" smtClean="0">
                <a:solidFill>
                  <a:prstClr val="black"/>
                </a:solidFill>
                <a:latin typeface="ＭＳ ゴシック" pitchFamily="49" charset="-128"/>
                <a:ea typeface="ＭＳ ゴシック" pitchFamily="49" charset="-128"/>
              </a:rPr>
              <a:t>公立病院改革の推進</a:t>
            </a:r>
            <a:endParaRPr lang="ja-JP" altLang="en-US" b="1" dirty="0">
              <a:solidFill>
                <a:prstClr val="black"/>
              </a:solidFill>
              <a:latin typeface="ＭＳ ゴシック" pitchFamily="49" charset="-128"/>
              <a:ea typeface="ＭＳ ゴシック" pitchFamily="49" charset="-128"/>
            </a:endParaRPr>
          </a:p>
        </p:txBody>
      </p:sp>
      <p:sp>
        <p:nvSpPr>
          <p:cNvPr id="41" name="角丸四角形 40"/>
          <p:cNvSpPr/>
          <p:nvPr/>
        </p:nvSpPr>
        <p:spPr>
          <a:xfrm>
            <a:off x="5956642" y="2980452"/>
            <a:ext cx="3192093" cy="437539"/>
          </a:xfrm>
          <a:prstGeom prst="roundRect">
            <a:avLst/>
          </a:prstGeom>
          <a:solidFill>
            <a:schemeClr val="accent1">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548" tIns="45274" rIns="90548" bIns="45274" rtlCol="0" anchor="ctr"/>
          <a:lstStyle/>
          <a:p>
            <a:r>
              <a:rPr lang="ja-JP" altLang="en-US" sz="1400" dirty="0">
                <a:solidFill>
                  <a:prstClr val="black"/>
                </a:solidFill>
                <a:latin typeface="ＭＳ Ｐゴシック"/>
              </a:rPr>
              <a:t>　</a:t>
            </a:r>
            <a:r>
              <a:rPr lang="ja-JP" altLang="en-US" sz="1300" dirty="0">
                <a:solidFill>
                  <a:prstClr val="black"/>
                </a:solidFill>
                <a:latin typeface="ＭＳ Ｐゴシック"/>
              </a:rPr>
              <a:t>医療介護総合確保推進法</a:t>
            </a:r>
            <a:r>
              <a:rPr lang="ja-JP" altLang="en-US" sz="1100" dirty="0">
                <a:solidFill>
                  <a:prstClr val="black"/>
                </a:solidFill>
                <a:latin typeface="ＭＳ Ｐゴシック"/>
              </a:rPr>
              <a:t>（</a:t>
            </a:r>
            <a:r>
              <a:rPr lang="en-US" altLang="ja-JP" sz="1100" dirty="0">
                <a:solidFill>
                  <a:prstClr val="black"/>
                </a:solidFill>
                <a:latin typeface="ＭＳ Ｐゴシック"/>
              </a:rPr>
              <a:t>H27</a:t>
            </a:r>
            <a:r>
              <a:rPr lang="ja-JP" altLang="en-US" sz="1100" dirty="0">
                <a:solidFill>
                  <a:prstClr val="black"/>
                </a:solidFill>
                <a:latin typeface="ＭＳ Ｐゴシック"/>
              </a:rPr>
              <a:t>年</a:t>
            </a:r>
            <a:r>
              <a:rPr lang="en-US" altLang="ja-JP" sz="1100" dirty="0">
                <a:solidFill>
                  <a:prstClr val="black"/>
                </a:solidFill>
                <a:latin typeface="ＭＳ Ｐゴシック"/>
              </a:rPr>
              <a:t>4</a:t>
            </a:r>
            <a:r>
              <a:rPr lang="ja-JP" altLang="en-US" sz="1100" dirty="0">
                <a:solidFill>
                  <a:prstClr val="black"/>
                </a:solidFill>
                <a:latin typeface="ＭＳ Ｐゴシック"/>
              </a:rPr>
              <a:t>月施行）</a:t>
            </a:r>
            <a:endParaRPr lang="en-US" altLang="ja-JP" sz="1100" dirty="0">
              <a:solidFill>
                <a:prstClr val="black"/>
              </a:solidFill>
              <a:latin typeface="ＭＳ Ｐゴシック"/>
            </a:endParaRPr>
          </a:p>
          <a:p>
            <a:r>
              <a:rPr lang="ja-JP" altLang="en-US" sz="1400" dirty="0">
                <a:solidFill>
                  <a:prstClr val="black"/>
                </a:solidFill>
                <a:latin typeface="ＭＳ Ｐゴシック"/>
              </a:rPr>
              <a:t>　</a:t>
            </a:r>
            <a:r>
              <a:rPr lang="ja-JP" altLang="en-US" sz="1300" dirty="0">
                <a:solidFill>
                  <a:prstClr val="black"/>
                </a:solidFill>
                <a:latin typeface="ＭＳ Ｐゴシック"/>
              </a:rPr>
              <a:t>に基づく取組（厚生労働省）</a:t>
            </a:r>
          </a:p>
        </p:txBody>
      </p:sp>
      <p:sp>
        <p:nvSpPr>
          <p:cNvPr id="4" name="テキスト ボックス 3"/>
          <p:cNvSpPr txBox="1"/>
          <p:nvPr/>
        </p:nvSpPr>
        <p:spPr>
          <a:xfrm>
            <a:off x="6320147" y="4658379"/>
            <a:ext cx="1153616" cy="249152"/>
          </a:xfrm>
          <a:prstGeom prst="rect">
            <a:avLst/>
          </a:prstGeom>
          <a:noFill/>
        </p:spPr>
        <p:txBody>
          <a:bodyPr wrap="square" lIns="90548" tIns="45274" rIns="90548" bIns="45274" rtlCol="0">
            <a:spAutoFit/>
          </a:bodyPr>
          <a:lstStyle/>
          <a:p>
            <a:r>
              <a:rPr lang="en-US" altLang="ja-JP" sz="1000" dirty="0">
                <a:solidFill>
                  <a:prstClr val="black"/>
                </a:solidFill>
                <a:latin typeface="ＭＳ Ｐゴシック"/>
              </a:rPr>
              <a:t>※</a:t>
            </a:r>
            <a:r>
              <a:rPr lang="ja-JP" altLang="en-US" sz="1000" dirty="0">
                <a:solidFill>
                  <a:prstClr val="black"/>
                </a:solidFill>
                <a:latin typeface="ＭＳ Ｐゴシック"/>
              </a:rPr>
              <a:t>　イメージ</a:t>
            </a:r>
          </a:p>
        </p:txBody>
      </p:sp>
      <p:sp>
        <p:nvSpPr>
          <p:cNvPr id="21" name="テキスト ボックス 20"/>
          <p:cNvSpPr txBox="1"/>
          <p:nvPr/>
        </p:nvSpPr>
        <p:spPr>
          <a:xfrm>
            <a:off x="7857867" y="4646289"/>
            <a:ext cx="1516851" cy="243868"/>
          </a:xfrm>
          <a:prstGeom prst="rect">
            <a:avLst/>
          </a:prstGeom>
          <a:noFill/>
        </p:spPr>
        <p:txBody>
          <a:bodyPr wrap="square" lIns="90548" tIns="45274" rIns="90548" bIns="45274" rtlCol="0">
            <a:spAutoFit/>
          </a:bodyPr>
          <a:lstStyle/>
          <a:p>
            <a:pPr algn="r"/>
            <a:r>
              <a:rPr lang="en-US" altLang="ja-JP" sz="1000" dirty="0">
                <a:solidFill>
                  <a:prstClr val="black"/>
                </a:solidFill>
                <a:latin typeface="ＭＳ Ｐゴシック"/>
              </a:rPr>
              <a:t>〔</a:t>
            </a:r>
            <a:r>
              <a:rPr lang="ja-JP" altLang="en-US" sz="1000" dirty="0">
                <a:solidFill>
                  <a:prstClr val="black"/>
                </a:solidFill>
                <a:latin typeface="ＭＳ Ｐゴシック"/>
              </a:rPr>
              <a:t>構想区域単位で策定</a:t>
            </a:r>
            <a:r>
              <a:rPr lang="en-US" altLang="ja-JP" sz="1000" dirty="0">
                <a:solidFill>
                  <a:prstClr val="black"/>
                </a:solidFill>
                <a:latin typeface="ＭＳ Ｐゴシック"/>
              </a:rPr>
              <a:t>〕</a:t>
            </a:r>
            <a:endParaRPr lang="ja-JP" altLang="en-US" sz="1000" dirty="0">
              <a:solidFill>
                <a:prstClr val="black"/>
              </a:solidFill>
              <a:latin typeface="ＭＳ Ｐゴシック"/>
            </a:endParaRPr>
          </a:p>
        </p:txBody>
      </p:sp>
      <p:grpSp>
        <p:nvGrpSpPr>
          <p:cNvPr id="6" name="グループ化 5"/>
          <p:cNvGrpSpPr/>
          <p:nvPr/>
        </p:nvGrpSpPr>
        <p:grpSpPr>
          <a:xfrm>
            <a:off x="194888" y="1584223"/>
            <a:ext cx="9516777" cy="1265852"/>
            <a:chOff x="119835" y="1609454"/>
            <a:chExt cx="10454338" cy="1512168"/>
          </a:xfrm>
        </p:grpSpPr>
        <p:sp>
          <p:nvSpPr>
            <p:cNvPr id="2" name="正方形/長方形 1"/>
            <p:cNvSpPr/>
            <p:nvPr/>
          </p:nvSpPr>
          <p:spPr>
            <a:xfrm>
              <a:off x="119835" y="1609454"/>
              <a:ext cx="10454338" cy="1512168"/>
            </a:xfrm>
            <a:prstGeom prst="rect">
              <a:avLst/>
            </a:prstGeom>
            <a:noFill/>
            <a:ln w="2222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graphicFrame>
          <p:nvGraphicFramePr>
            <p:cNvPr id="19" name="Chart 4"/>
            <p:cNvGraphicFramePr>
              <a:graphicFrameLocks/>
            </p:cNvGraphicFramePr>
            <p:nvPr>
              <p:extLst/>
            </p:nvPr>
          </p:nvGraphicFramePr>
          <p:xfrm>
            <a:off x="356843" y="2067069"/>
            <a:ext cx="3416222" cy="1004647"/>
          </p:xfrm>
          <a:graphic>
            <a:graphicData uri="http://schemas.openxmlformats.org/drawingml/2006/chart">
              <c:chart xmlns:c="http://schemas.openxmlformats.org/drawingml/2006/chart" xmlns:r="http://schemas.openxmlformats.org/officeDocument/2006/relationships" r:id="rId4"/>
            </a:graphicData>
          </a:graphic>
        </p:graphicFrame>
        <p:sp>
          <p:nvSpPr>
            <p:cNvPr id="44" name="テキスト ボックス 43"/>
            <p:cNvSpPr txBox="1"/>
            <p:nvPr/>
          </p:nvSpPr>
          <p:spPr>
            <a:xfrm>
              <a:off x="198436" y="1782972"/>
              <a:ext cx="1708695" cy="306396"/>
            </a:xfrm>
            <a:prstGeom prst="rect">
              <a:avLst/>
            </a:prstGeom>
            <a:noFill/>
          </p:spPr>
          <p:txBody>
            <a:bodyPr wrap="square" lIns="101605" tIns="50803" rIns="101605" bIns="50803" rtlCol="0" anchor="ctr">
              <a:spAutoFit/>
            </a:bodyPr>
            <a:lstStyle/>
            <a:p>
              <a:pPr indent="87455"/>
              <a:r>
                <a:rPr lang="ja-JP" altLang="en-US" sz="1000" dirty="0">
                  <a:solidFill>
                    <a:prstClr val="black"/>
                  </a:solidFill>
                  <a:latin typeface="ＭＳ Ｐゴシック"/>
                </a:rPr>
                <a:t>≪経営の効率化≫</a:t>
              </a:r>
            </a:p>
          </p:txBody>
        </p:sp>
        <p:sp>
          <p:nvSpPr>
            <p:cNvPr id="45" name="テキスト ボックス 44"/>
            <p:cNvSpPr txBox="1"/>
            <p:nvPr/>
          </p:nvSpPr>
          <p:spPr>
            <a:xfrm>
              <a:off x="3604210" y="1807347"/>
              <a:ext cx="3484980" cy="1302155"/>
            </a:xfrm>
            <a:prstGeom prst="rect">
              <a:avLst/>
            </a:prstGeom>
            <a:noFill/>
          </p:spPr>
          <p:txBody>
            <a:bodyPr wrap="square" lIns="101605" tIns="50803" rIns="101605" bIns="50803" rtlCol="0" anchor="ctr">
              <a:spAutoFit/>
            </a:bodyPr>
            <a:lstStyle/>
            <a:p>
              <a:pPr indent="87455"/>
              <a:r>
                <a:rPr lang="ja-JP" altLang="en-US" sz="1000" dirty="0">
                  <a:solidFill>
                    <a:prstClr val="black"/>
                  </a:solidFill>
                  <a:latin typeface="ＭＳ Ｐゴシック"/>
                </a:rPr>
                <a:t>≪再編・ネットワーク化≫</a:t>
              </a:r>
              <a:endParaRPr lang="en-US" altLang="ja-JP" sz="1000" dirty="0">
                <a:solidFill>
                  <a:prstClr val="black"/>
                </a:solidFill>
                <a:latin typeface="ＭＳ Ｐゴシック"/>
              </a:endParaRPr>
            </a:p>
            <a:p>
              <a:pPr indent="87455">
                <a:lnSpc>
                  <a:spcPts val="495"/>
                </a:lnSpc>
              </a:pPr>
              <a:endParaRPr lang="en-US" altLang="ja-JP" sz="1000" dirty="0">
                <a:solidFill>
                  <a:prstClr val="black"/>
                </a:solidFill>
                <a:latin typeface="ＭＳ Ｐゴシック"/>
              </a:endParaRPr>
            </a:p>
            <a:p>
              <a:pPr indent="87455"/>
              <a:r>
                <a:rPr lang="ja-JP" altLang="en-US" sz="1000" dirty="0">
                  <a:solidFill>
                    <a:prstClr val="black"/>
                  </a:solidFill>
                  <a:latin typeface="ＭＳ Ｐゴシック"/>
                </a:rPr>
                <a:t>　・統合・再編等に取り組んでいる病院数</a:t>
              </a:r>
              <a:endParaRPr lang="en-US" altLang="ja-JP" sz="1000" dirty="0">
                <a:solidFill>
                  <a:prstClr val="black"/>
                </a:solidFill>
                <a:latin typeface="ＭＳ Ｐゴシック"/>
              </a:endParaRPr>
            </a:p>
            <a:p>
              <a:pPr indent="87455"/>
              <a:r>
                <a:rPr lang="ja-JP" altLang="en-US" sz="1000" dirty="0">
                  <a:solidFill>
                    <a:prstClr val="black"/>
                  </a:solidFill>
                  <a:latin typeface="ＭＳ Ｐゴシック"/>
                </a:rPr>
                <a:t>　　　　　　　　　　　　　　　 １６２病院　</a:t>
              </a:r>
              <a:endParaRPr lang="en-US" altLang="ja-JP" sz="1000" dirty="0">
                <a:solidFill>
                  <a:prstClr val="black"/>
                </a:solidFill>
                <a:latin typeface="ＭＳ Ｐゴシック"/>
              </a:endParaRPr>
            </a:p>
            <a:p>
              <a:pPr indent="87455"/>
              <a:endParaRPr lang="en-US" altLang="ja-JP" sz="1000" dirty="0">
                <a:solidFill>
                  <a:prstClr val="black"/>
                </a:solidFill>
                <a:latin typeface="ＭＳ Ｐゴシック"/>
              </a:endParaRPr>
            </a:p>
            <a:p>
              <a:pPr indent="87455"/>
              <a:r>
                <a:rPr lang="ja-JP" altLang="en-US" sz="1000" dirty="0">
                  <a:solidFill>
                    <a:prstClr val="black"/>
                  </a:solidFill>
                  <a:latin typeface="ＭＳ Ｐゴシック"/>
                </a:rPr>
                <a:t>　・再編等の結果、公立病院数は減少</a:t>
              </a:r>
              <a:endParaRPr lang="en-US" altLang="ja-JP" sz="1000" dirty="0">
                <a:solidFill>
                  <a:prstClr val="black"/>
                </a:solidFill>
                <a:latin typeface="ＭＳ Ｐゴシック"/>
              </a:endParaRPr>
            </a:p>
            <a:p>
              <a:pPr indent="87455"/>
              <a:r>
                <a:rPr lang="ja-JP" altLang="en-US" sz="1000" dirty="0">
                  <a:solidFill>
                    <a:prstClr val="black"/>
                  </a:solidFill>
                  <a:latin typeface="ＭＳ Ｐゴシック"/>
                </a:rPr>
                <a:t>　　</a:t>
              </a:r>
              <a:r>
                <a:rPr lang="en-US" altLang="ja-JP" sz="1000" dirty="0">
                  <a:solidFill>
                    <a:prstClr val="black"/>
                  </a:solidFill>
                  <a:latin typeface="ＭＳ Ｐゴシック"/>
                </a:rPr>
                <a:t>H20 : </a:t>
              </a:r>
              <a:r>
                <a:rPr lang="ja-JP" altLang="en-US" sz="1000" dirty="0">
                  <a:solidFill>
                    <a:prstClr val="black"/>
                  </a:solidFill>
                  <a:latin typeface="ＭＳ Ｐゴシック"/>
                </a:rPr>
                <a:t>９４３　</a:t>
              </a:r>
              <a:r>
                <a:rPr lang="en-US" altLang="ja-JP" sz="1000" dirty="0">
                  <a:solidFill>
                    <a:prstClr val="black"/>
                  </a:solidFill>
                  <a:latin typeface="ＭＳ Ｐゴシック"/>
                </a:rPr>
                <a:t> </a:t>
              </a:r>
              <a:r>
                <a:rPr lang="ja-JP" altLang="en-US" sz="1000" dirty="0">
                  <a:solidFill>
                    <a:prstClr val="black"/>
                  </a:solidFill>
                  <a:latin typeface="ＭＳ Ｐゴシック"/>
                </a:rPr>
                <a:t>⇒ 　</a:t>
              </a:r>
              <a:r>
                <a:rPr lang="en-US" altLang="ja-JP" sz="1000" dirty="0">
                  <a:solidFill>
                    <a:prstClr val="black"/>
                  </a:solidFill>
                  <a:latin typeface="ＭＳ Ｐゴシック"/>
                </a:rPr>
                <a:t>H25 : </a:t>
              </a:r>
              <a:r>
                <a:rPr lang="ja-JP" altLang="en-US" sz="1000" dirty="0">
                  <a:solidFill>
                    <a:prstClr val="black"/>
                  </a:solidFill>
                  <a:latin typeface="ＭＳ Ｐゴシック"/>
                </a:rPr>
                <a:t>８９２　（△ ５１病院）</a:t>
              </a:r>
            </a:p>
          </p:txBody>
        </p:sp>
        <p:sp>
          <p:nvSpPr>
            <p:cNvPr id="46" name="テキスト ボックス 45"/>
            <p:cNvSpPr txBox="1"/>
            <p:nvPr/>
          </p:nvSpPr>
          <p:spPr>
            <a:xfrm>
              <a:off x="6613967" y="1817811"/>
              <a:ext cx="3701285" cy="1225558"/>
            </a:xfrm>
            <a:prstGeom prst="rect">
              <a:avLst/>
            </a:prstGeom>
            <a:noFill/>
          </p:spPr>
          <p:txBody>
            <a:bodyPr wrap="square" lIns="101605" tIns="50803" rIns="101605" bIns="50803" rtlCol="0" anchor="ctr">
              <a:spAutoFit/>
            </a:bodyPr>
            <a:lstStyle/>
            <a:p>
              <a:pPr indent="87455"/>
              <a:r>
                <a:rPr lang="ja-JP" altLang="en-US" sz="1000" dirty="0">
                  <a:solidFill>
                    <a:prstClr val="black"/>
                  </a:solidFill>
                  <a:latin typeface="ＭＳ Ｐゴシック"/>
                </a:rPr>
                <a:t> ≪経営形態の見直し≫</a:t>
              </a:r>
              <a:endParaRPr lang="en-US" altLang="ja-JP" sz="1000" dirty="0">
                <a:solidFill>
                  <a:prstClr val="black"/>
                </a:solidFill>
                <a:latin typeface="ＭＳ Ｐゴシック"/>
              </a:endParaRPr>
            </a:p>
            <a:p>
              <a:pPr indent="87455">
                <a:lnSpc>
                  <a:spcPts val="991"/>
                </a:lnSpc>
              </a:pPr>
              <a:endParaRPr lang="en-US" altLang="ja-JP" sz="1000" dirty="0">
                <a:solidFill>
                  <a:prstClr val="black"/>
                </a:solidFill>
                <a:latin typeface="ＭＳ Ｐゴシック"/>
              </a:endParaRPr>
            </a:p>
            <a:p>
              <a:pPr indent="87455" algn="dist">
                <a:lnSpc>
                  <a:spcPts val="991"/>
                </a:lnSpc>
              </a:pPr>
              <a:r>
                <a:rPr lang="ja-JP" altLang="en-US" sz="1000" dirty="0">
                  <a:solidFill>
                    <a:prstClr val="black"/>
                  </a:solidFill>
                  <a:latin typeface="ＭＳ Ｐゴシック"/>
                </a:rPr>
                <a:t>　　・地方独立行政法人化</a:t>
              </a:r>
              <a:r>
                <a:rPr lang="en-US" altLang="ja-JP" sz="1000" dirty="0">
                  <a:solidFill>
                    <a:prstClr val="black"/>
                  </a:solidFill>
                  <a:latin typeface="ＭＳ Ｐゴシック"/>
                </a:rPr>
                <a:t>(</a:t>
              </a:r>
              <a:r>
                <a:rPr lang="ja-JP" altLang="en-US" sz="1000" dirty="0">
                  <a:solidFill>
                    <a:prstClr val="black"/>
                  </a:solidFill>
                  <a:latin typeface="ＭＳ Ｐゴシック"/>
                </a:rPr>
                <a:t>非公務員型</a:t>
              </a:r>
              <a:r>
                <a:rPr lang="en-US" altLang="ja-JP" sz="1000" dirty="0">
                  <a:solidFill>
                    <a:prstClr val="black"/>
                  </a:solidFill>
                  <a:latin typeface="ＭＳ Ｐゴシック"/>
                </a:rPr>
                <a:t>)</a:t>
              </a:r>
              <a:r>
                <a:rPr lang="ja-JP" altLang="en-US" sz="1000" dirty="0">
                  <a:solidFill>
                    <a:prstClr val="black"/>
                  </a:solidFill>
                  <a:latin typeface="ＭＳ Ｐゴシック"/>
                </a:rPr>
                <a:t>　 　　 ６９病院</a:t>
              </a:r>
              <a:endParaRPr lang="en-US" altLang="ja-JP" sz="1000" dirty="0">
                <a:solidFill>
                  <a:prstClr val="black"/>
                </a:solidFill>
                <a:latin typeface="ＭＳ Ｐゴシック"/>
              </a:endParaRPr>
            </a:p>
            <a:p>
              <a:pPr indent="87455" algn="dist">
                <a:lnSpc>
                  <a:spcPts val="991"/>
                </a:lnSpc>
              </a:pPr>
              <a:endParaRPr lang="en-US" altLang="ja-JP" sz="1000" dirty="0">
                <a:solidFill>
                  <a:prstClr val="black"/>
                </a:solidFill>
                <a:latin typeface="ＭＳ Ｐゴシック"/>
              </a:endParaRPr>
            </a:p>
            <a:p>
              <a:pPr indent="87455" algn="dist">
                <a:lnSpc>
                  <a:spcPts val="991"/>
                </a:lnSpc>
              </a:pPr>
              <a:r>
                <a:rPr lang="ja-JP" altLang="en-US" sz="1000" dirty="0">
                  <a:solidFill>
                    <a:prstClr val="black"/>
                  </a:solidFill>
                  <a:latin typeface="ＭＳ Ｐゴシック"/>
                </a:rPr>
                <a:t>　　・指定管理者制度導入</a:t>
              </a:r>
              <a:r>
                <a:rPr lang="en-US" altLang="ja-JP" sz="1000" dirty="0">
                  <a:solidFill>
                    <a:prstClr val="black"/>
                  </a:solidFill>
                  <a:latin typeface="ＭＳ Ｐゴシック"/>
                </a:rPr>
                <a:t>(</a:t>
              </a:r>
              <a:r>
                <a:rPr lang="ja-JP" altLang="en-US" sz="1000" dirty="0">
                  <a:solidFill>
                    <a:prstClr val="black"/>
                  </a:solidFill>
                  <a:latin typeface="ＭＳ Ｐゴシック"/>
                </a:rPr>
                <a:t>いわゆる公設民営</a:t>
              </a:r>
              <a:r>
                <a:rPr lang="en-US" altLang="ja-JP" sz="1000" dirty="0">
                  <a:solidFill>
                    <a:prstClr val="black"/>
                  </a:solidFill>
                  <a:latin typeface="ＭＳ Ｐゴシック"/>
                </a:rPr>
                <a:t>)</a:t>
              </a:r>
              <a:r>
                <a:rPr lang="ja-JP" altLang="en-US" sz="1000" dirty="0">
                  <a:solidFill>
                    <a:prstClr val="black"/>
                  </a:solidFill>
                  <a:latin typeface="ＭＳ Ｐゴシック"/>
                </a:rPr>
                <a:t> ２１病院</a:t>
              </a:r>
              <a:endParaRPr lang="en-US" altLang="ja-JP" sz="1000" dirty="0">
                <a:solidFill>
                  <a:prstClr val="black"/>
                </a:solidFill>
                <a:latin typeface="ＭＳ Ｐゴシック"/>
              </a:endParaRPr>
            </a:p>
            <a:p>
              <a:pPr indent="87455" algn="dist">
                <a:lnSpc>
                  <a:spcPts val="991"/>
                </a:lnSpc>
              </a:pPr>
              <a:endParaRPr lang="en-US" altLang="ja-JP" sz="1000" dirty="0">
                <a:solidFill>
                  <a:prstClr val="black"/>
                </a:solidFill>
                <a:latin typeface="ＭＳ Ｐゴシック"/>
              </a:endParaRPr>
            </a:p>
            <a:p>
              <a:pPr indent="87455" algn="dist">
                <a:lnSpc>
                  <a:spcPts val="991"/>
                </a:lnSpc>
              </a:pPr>
              <a:r>
                <a:rPr lang="ja-JP" altLang="en-US" sz="1000" dirty="0">
                  <a:solidFill>
                    <a:prstClr val="black"/>
                  </a:solidFill>
                  <a:latin typeface="ＭＳ Ｐゴシック"/>
                </a:rPr>
                <a:t>　　・民間譲渡・診療所化　　　　　　　　　　　　　 ５０病院</a:t>
              </a:r>
            </a:p>
          </p:txBody>
        </p:sp>
        <p:sp>
          <p:nvSpPr>
            <p:cNvPr id="20" name="正方形/長方形 19"/>
            <p:cNvSpPr/>
            <p:nvPr/>
          </p:nvSpPr>
          <p:spPr>
            <a:xfrm>
              <a:off x="1380045" y="2067069"/>
              <a:ext cx="798493" cy="131398"/>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8611" tIns="49305" rIns="98611" bIns="49305"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900" dirty="0">
                  <a:solidFill>
                    <a:prstClr val="black"/>
                  </a:solidFill>
                </a:rPr>
                <a:t>【</a:t>
              </a:r>
              <a:r>
                <a:rPr lang="ja-JP" altLang="en-US" sz="900" dirty="0">
                  <a:solidFill>
                    <a:prstClr val="black"/>
                  </a:solidFill>
                </a:rPr>
                <a:t>赤字</a:t>
              </a:r>
              <a:r>
                <a:rPr lang="en-US" altLang="ja-JP" sz="900" dirty="0">
                  <a:solidFill>
                    <a:prstClr val="black"/>
                  </a:solidFill>
                </a:rPr>
                <a:t>】</a:t>
              </a:r>
              <a:endParaRPr lang="ja-JP" altLang="en-US" sz="900" dirty="0">
                <a:solidFill>
                  <a:prstClr val="black"/>
                </a:solidFill>
              </a:endParaRPr>
            </a:p>
          </p:txBody>
        </p:sp>
        <p:sp>
          <p:nvSpPr>
            <p:cNvPr id="22" name="正方形/長方形 21"/>
            <p:cNvSpPr/>
            <p:nvPr/>
          </p:nvSpPr>
          <p:spPr>
            <a:xfrm>
              <a:off x="2568559" y="2072654"/>
              <a:ext cx="709463" cy="125815"/>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8611" tIns="49305" rIns="98611" bIns="49305"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900" dirty="0">
                  <a:solidFill>
                    <a:prstClr val="black"/>
                  </a:solidFill>
                </a:rPr>
                <a:t>【</a:t>
              </a:r>
              <a:r>
                <a:rPr lang="ja-JP" altLang="en-US" sz="900" dirty="0">
                  <a:solidFill>
                    <a:prstClr val="black"/>
                  </a:solidFill>
                </a:rPr>
                <a:t>黒字</a:t>
              </a:r>
              <a:r>
                <a:rPr lang="en-US" altLang="ja-JP" sz="900" dirty="0">
                  <a:solidFill>
                    <a:prstClr val="black"/>
                  </a:solidFill>
                </a:rPr>
                <a:t>】</a:t>
              </a:r>
              <a:endParaRPr lang="ja-JP" altLang="en-US" sz="900" dirty="0">
                <a:solidFill>
                  <a:prstClr val="black"/>
                </a:solidFill>
              </a:endParaRPr>
            </a:p>
          </p:txBody>
        </p:sp>
        <p:sp>
          <p:nvSpPr>
            <p:cNvPr id="5" name="テキスト ボックス 4"/>
            <p:cNvSpPr txBox="1"/>
            <p:nvPr/>
          </p:nvSpPr>
          <p:spPr>
            <a:xfrm>
              <a:off x="9523164" y="1897486"/>
              <a:ext cx="865245" cy="247648"/>
            </a:xfrm>
            <a:prstGeom prst="rect">
              <a:avLst/>
            </a:prstGeom>
            <a:noFill/>
          </p:spPr>
          <p:txBody>
            <a:bodyPr wrap="square" lIns="98623" tIns="49312" rIns="98623" bIns="49312" rtlCol="0">
              <a:spAutoFit/>
            </a:bodyPr>
            <a:lstStyle/>
            <a:p>
              <a:r>
                <a:rPr lang="ja-JP" altLang="en-US" sz="700" dirty="0">
                  <a:solidFill>
                    <a:prstClr val="black"/>
                  </a:solidFill>
                </a:rPr>
                <a:t>（予定含む数）</a:t>
              </a:r>
            </a:p>
          </p:txBody>
        </p:sp>
      </p:grpSp>
      <p:sp>
        <p:nvSpPr>
          <p:cNvPr id="24" name="テキスト ボックス 23"/>
          <p:cNvSpPr txBox="1"/>
          <p:nvPr/>
        </p:nvSpPr>
        <p:spPr>
          <a:xfrm>
            <a:off x="194887" y="3126534"/>
            <a:ext cx="5544715" cy="3701327"/>
          </a:xfrm>
          <a:prstGeom prst="rect">
            <a:avLst/>
          </a:prstGeom>
          <a:solidFill>
            <a:schemeClr val="bg1"/>
          </a:solidFill>
          <a:ln w="22225">
            <a:solidFill>
              <a:schemeClr val="tx1"/>
            </a:solidFill>
          </a:ln>
        </p:spPr>
        <p:txBody>
          <a:bodyPr wrap="square" lIns="93286" tIns="198316" rIns="93286" bIns="66106" rtlCol="0" anchor="ctr">
            <a:spAutoFit/>
          </a:bodyPr>
          <a:lstStyle/>
          <a:p>
            <a:pPr indent="87455"/>
            <a:r>
              <a:rPr lang="ja-JP" altLang="en-US" sz="1300" u="sng" dirty="0">
                <a:solidFill>
                  <a:prstClr val="black"/>
                </a:solidFill>
                <a:latin typeface="ＭＳ Ｐゴシック"/>
              </a:rPr>
              <a:t>１　新公立病院改革プランの策定を要請</a:t>
            </a:r>
            <a:endParaRPr lang="en-US" altLang="ja-JP" sz="1300" dirty="0">
              <a:solidFill>
                <a:prstClr val="black"/>
              </a:solidFill>
              <a:latin typeface="ＭＳ Ｐゴシック"/>
            </a:endParaRPr>
          </a:p>
          <a:p>
            <a:pPr indent="87455">
              <a:spcAft>
                <a:spcPts val="275"/>
              </a:spcAft>
            </a:pPr>
            <a:r>
              <a:rPr lang="ja-JP" altLang="en-US" sz="1200" dirty="0">
                <a:solidFill>
                  <a:prstClr val="black"/>
                </a:solidFill>
                <a:latin typeface="ＭＳ Ｐゴシック"/>
              </a:rPr>
              <a:t>　（１</a:t>
            </a:r>
            <a:r>
              <a:rPr lang="en-US" altLang="ja-JP" sz="1200" dirty="0">
                <a:solidFill>
                  <a:prstClr val="black"/>
                </a:solidFill>
                <a:latin typeface="ＭＳ Ｐゴシック"/>
              </a:rPr>
              <a:t>) </a:t>
            </a:r>
            <a:r>
              <a:rPr lang="ja-JP" altLang="en-US" sz="1200" dirty="0">
                <a:solidFill>
                  <a:prstClr val="black"/>
                </a:solidFill>
                <a:latin typeface="ＭＳ Ｐゴシック"/>
              </a:rPr>
              <a:t>策定時期：</a:t>
            </a:r>
            <a:r>
              <a:rPr lang="ja-JP" altLang="en-US" sz="1200" b="1" dirty="0">
                <a:solidFill>
                  <a:prstClr val="black"/>
                </a:solidFill>
                <a:latin typeface="ＭＳ Ｐゴシック"/>
              </a:rPr>
              <a:t>地域医療構想</a:t>
            </a:r>
            <a:r>
              <a:rPr lang="ja-JP" altLang="en-US" sz="1200" dirty="0">
                <a:solidFill>
                  <a:prstClr val="black"/>
                </a:solidFill>
                <a:latin typeface="ＭＳ Ｐゴシック"/>
              </a:rPr>
              <a:t>の策定状況を踏まえつつ</a:t>
            </a:r>
            <a:r>
              <a:rPr lang="en-US" altLang="ja-JP" sz="1200" u="sng" dirty="0">
                <a:solidFill>
                  <a:prstClr val="black"/>
                </a:solidFill>
                <a:latin typeface="ＭＳ Ｐゴシック"/>
              </a:rPr>
              <a:t>H27</a:t>
            </a:r>
            <a:r>
              <a:rPr lang="ja-JP" altLang="en-US" sz="1200" u="sng" dirty="0">
                <a:solidFill>
                  <a:prstClr val="black"/>
                </a:solidFill>
                <a:latin typeface="ＭＳ Ｐゴシック"/>
              </a:rPr>
              <a:t>年度又は</a:t>
            </a:r>
            <a:r>
              <a:rPr lang="en-US" altLang="ja-JP" sz="1200" u="sng" dirty="0">
                <a:solidFill>
                  <a:prstClr val="black"/>
                </a:solidFill>
                <a:latin typeface="ＭＳ Ｐゴシック"/>
              </a:rPr>
              <a:t>H28</a:t>
            </a:r>
            <a:r>
              <a:rPr lang="ja-JP" altLang="en-US" sz="1200" u="sng" dirty="0">
                <a:solidFill>
                  <a:prstClr val="black"/>
                </a:solidFill>
                <a:latin typeface="ＭＳ Ｐゴシック"/>
              </a:rPr>
              <a:t>年度中</a:t>
            </a:r>
            <a:endParaRPr lang="en-US" altLang="ja-JP" sz="1200" dirty="0">
              <a:solidFill>
                <a:prstClr val="black"/>
              </a:solidFill>
              <a:latin typeface="ＭＳ Ｐゴシック"/>
            </a:endParaRPr>
          </a:p>
          <a:p>
            <a:pPr indent="87455"/>
            <a:r>
              <a:rPr lang="ja-JP" altLang="en-US" sz="1200" dirty="0">
                <a:solidFill>
                  <a:prstClr val="black"/>
                </a:solidFill>
                <a:latin typeface="ＭＳ Ｐゴシック"/>
              </a:rPr>
              <a:t>　（２）プランの内容：以下の</a:t>
            </a:r>
            <a:r>
              <a:rPr lang="en-US" altLang="ja-JP" sz="1200" u="sng" dirty="0">
                <a:solidFill>
                  <a:prstClr val="black"/>
                </a:solidFill>
                <a:latin typeface="ＭＳ Ｐゴシック"/>
              </a:rPr>
              <a:t>4</a:t>
            </a:r>
            <a:r>
              <a:rPr lang="ja-JP" altLang="en-US" sz="1200" u="sng" dirty="0" err="1">
                <a:solidFill>
                  <a:prstClr val="black"/>
                </a:solidFill>
                <a:latin typeface="ＭＳ Ｐゴシック"/>
              </a:rPr>
              <a:t>つの</a:t>
            </a:r>
            <a:r>
              <a:rPr lang="ja-JP" altLang="en-US" sz="1200" u="sng" dirty="0">
                <a:solidFill>
                  <a:prstClr val="black"/>
                </a:solidFill>
                <a:latin typeface="ＭＳ Ｐゴシック"/>
              </a:rPr>
              <a:t>視点</a:t>
            </a:r>
            <a:r>
              <a:rPr lang="ja-JP" altLang="en-US" sz="1200" dirty="0">
                <a:solidFill>
                  <a:prstClr val="black"/>
                </a:solidFill>
                <a:latin typeface="ＭＳ Ｐゴシック"/>
              </a:rPr>
              <a:t>に立った取組を明記</a:t>
            </a:r>
            <a:endParaRPr lang="en-US" altLang="ja-JP" sz="1200" dirty="0">
              <a:solidFill>
                <a:prstClr val="black"/>
              </a:solidFill>
              <a:latin typeface="ＭＳ Ｐゴシック"/>
            </a:endParaRPr>
          </a:p>
          <a:p>
            <a:pPr indent="87455">
              <a:lnSpc>
                <a:spcPts val="1010"/>
              </a:lnSpc>
              <a:spcAft>
                <a:spcPts val="551"/>
              </a:spcAft>
            </a:pPr>
            <a:endParaRPr lang="en-US" altLang="ja-JP" sz="1200" dirty="0">
              <a:solidFill>
                <a:prstClr val="black"/>
              </a:solidFill>
              <a:latin typeface="ＭＳ Ｐゴシック"/>
            </a:endParaRPr>
          </a:p>
          <a:p>
            <a:pPr indent="87455">
              <a:lnSpc>
                <a:spcPts val="1010"/>
              </a:lnSpc>
              <a:spcAft>
                <a:spcPts val="551"/>
              </a:spcAft>
            </a:pPr>
            <a:endParaRPr lang="en-US" altLang="ja-JP" sz="1200" dirty="0">
              <a:solidFill>
                <a:prstClr val="black"/>
              </a:solidFill>
              <a:latin typeface="ＭＳ Ｐゴシック"/>
            </a:endParaRPr>
          </a:p>
          <a:p>
            <a:pPr indent="87455">
              <a:lnSpc>
                <a:spcPts val="1010"/>
              </a:lnSpc>
              <a:spcAft>
                <a:spcPts val="551"/>
              </a:spcAft>
            </a:pPr>
            <a:endParaRPr lang="en-US" altLang="ja-JP" sz="1200" dirty="0">
              <a:solidFill>
                <a:prstClr val="black"/>
              </a:solidFill>
              <a:latin typeface="ＭＳ Ｐゴシック"/>
            </a:endParaRPr>
          </a:p>
          <a:p>
            <a:pPr indent="87455">
              <a:lnSpc>
                <a:spcPts val="1188"/>
              </a:lnSpc>
              <a:spcAft>
                <a:spcPts val="1102"/>
              </a:spcAft>
            </a:pPr>
            <a:endParaRPr lang="en-US" altLang="ja-JP" sz="1200" dirty="0">
              <a:solidFill>
                <a:prstClr val="black"/>
              </a:solidFill>
              <a:latin typeface="ＭＳ Ｐゴシック"/>
            </a:endParaRPr>
          </a:p>
          <a:p>
            <a:pPr indent="87455">
              <a:spcBef>
                <a:spcPts val="1102"/>
              </a:spcBef>
            </a:pPr>
            <a:r>
              <a:rPr lang="ja-JP" altLang="en-US" sz="1300" u="sng" dirty="0">
                <a:solidFill>
                  <a:prstClr val="black"/>
                </a:solidFill>
                <a:latin typeface="ＭＳ Ｐゴシック"/>
              </a:rPr>
              <a:t>２　都道府県の役割・責任を強化</a:t>
            </a:r>
            <a:endParaRPr lang="en-US" altLang="ja-JP" sz="1300" u="sng" dirty="0">
              <a:solidFill>
                <a:prstClr val="black"/>
              </a:solidFill>
              <a:latin typeface="ＭＳ Ｐゴシック"/>
            </a:endParaRPr>
          </a:p>
          <a:p>
            <a:pPr indent="87455">
              <a:spcBef>
                <a:spcPts val="275"/>
              </a:spcBef>
            </a:pPr>
            <a:r>
              <a:rPr lang="ja-JP" altLang="en-US" sz="1100" dirty="0">
                <a:solidFill>
                  <a:prstClr val="black"/>
                </a:solidFill>
                <a:latin typeface="ＭＳ Ｐゴシック"/>
              </a:rPr>
              <a:t>　</a:t>
            </a:r>
            <a:r>
              <a:rPr lang="ja-JP" altLang="en-US" sz="1200" dirty="0">
                <a:solidFill>
                  <a:prstClr val="black"/>
                </a:solidFill>
                <a:latin typeface="ＭＳ Ｐゴシック"/>
              </a:rPr>
              <a:t>○再編・ネットワーク化への積極的な参画、新設・建替へのチェック機能の強化等</a:t>
            </a:r>
            <a:endParaRPr lang="en-US" altLang="ja-JP" sz="1200" dirty="0">
              <a:solidFill>
                <a:prstClr val="black"/>
              </a:solidFill>
              <a:latin typeface="ＭＳ Ｐゴシック"/>
            </a:endParaRPr>
          </a:p>
          <a:p>
            <a:pPr indent="87455">
              <a:spcBef>
                <a:spcPts val="275"/>
              </a:spcBef>
            </a:pPr>
            <a:r>
              <a:rPr lang="ja-JP" altLang="en-US" sz="1300" u="sng" dirty="0">
                <a:solidFill>
                  <a:prstClr val="black"/>
                </a:solidFill>
                <a:latin typeface="ＭＳ Ｐゴシック"/>
              </a:rPr>
              <a:t>３　地方財政措置の見直し</a:t>
            </a:r>
            <a:endParaRPr lang="en-US" altLang="ja-JP" sz="1300" u="sng" dirty="0">
              <a:solidFill>
                <a:prstClr val="black"/>
              </a:solidFill>
              <a:latin typeface="ＭＳ Ｐゴシック"/>
            </a:endParaRPr>
          </a:p>
          <a:p>
            <a:pPr indent="87455"/>
            <a:r>
              <a:rPr lang="ja-JP" altLang="en-US" sz="1300" dirty="0">
                <a:solidFill>
                  <a:prstClr val="black"/>
                </a:solidFill>
                <a:latin typeface="ＭＳ Ｐゴシック"/>
              </a:rPr>
              <a:t>　</a:t>
            </a:r>
            <a:r>
              <a:rPr lang="ja-JP" altLang="en-US" sz="1200" dirty="0">
                <a:solidFill>
                  <a:prstClr val="black"/>
                </a:solidFill>
                <a:latin typeface="ＭＳ Ｐゴシック"/>
              </a:rPr>
              <a:t>（１）再編・ネットワーク化への財政措置の重点化（</a:t>
            </a:r>
            <a:r>
              <a:rPr lang="en-US" altLang="ja-JP" sz="1200" dirty="0">
                <a:solidFill>
                  <a:prstClr val="black"/>
                </a:solidFill>
                <a:latin typeface="ＭＳ Ｐゴシック"/>
              </a:rPr>
              <a:t>H27</a:t>
            </a:r>
            <a:r>
              <a:rPr lang="ja-JP" altLang="en-US" sz="1200" dirty="0">
                <a:solidFill>
                  <a:prstClr val="black"/>
                </a:solidFill>
                <a:latin typeface="ＭＳ Ｐゴシック"/>
              </a:rPr>
              <a:t>年度～）</a:t>
            </a:r>
            <a:endParaRPr lang="en-US" altLang="ja-JP" sz="1200" dirty="0">
              <a:solidFill>
                <a:prstClr val="black"/>
              </a:solidFill>
              <a:latin typeface="ＭＳ Ｐゴシック"/>
            </a:endParaRPr>
          </a:p>
          <a:p>
            <a:pPr indent="87455">
              <a:spcAft>
                <a:spcPts val="275"/>
              </a:spcAft>
            </a:pPr>
            <a:r>
              <a:rPr lang="ja-JP" altLang="en-US" sz="1000" dirty="0">
                <a:solidFill>
                  <a:prstClr val="black"/>
                </a:solidFill>
                <a:latin typeface="ＭＳ Ｐゴシック"/>
              </a:rPr>
              <a:t>           通常の整備　　　　　　　　　　　　　・・・・・ </a:t>
            </a:r>
            <a:r>
              <a:rPr lang="en-US" altLang="ja-JP" sz="1000" dirty="0">
                <a:solidFill>
                  <a:prstClr val="black"/>
                </a:solidFill>
                <a:latin typeface="ＭＳ Ｐゴシック"/>
              </a:rPr>
              <a:t>25%</a:t>
            </a:r>
            <a:r>
              <a:rPr lang="ja-JP" altLang="en-US" sz="1000" dirty="0">
                <a:solidFill>
                  <a:prstClr val="black"/>
                </a:solidFill>
                <a:latin typeface="ＭＳ Ｐゴシック"/>
              </a:rPr>
              <a:t>地方交付税措置</a:t>
            </a:r>
            <a:endParaRPr lang="en-US" altLang="ja-JP" sz="1000" dirty="0">
              <a:solidFill>
                <a:prstClr val="black"/>
              </a:solidFill>
              <a:latin typeface="ＭＳ Ｐゴシック"/>
            </a:endParaRPr>
          </a:p>
          <a:p>
            <a:pPr indent="87455">
              <a:lnSpc>
                <a:spcPts val="735"/>
              </a:lnSpc>
            </a:pPr>
            <a:r>
              <a:rPr lang="ja-JP" altLang="en-US" sz="1000" dirty="0">
                <a:solidFill>
                  <a:prstClr val="black"/>
                </a:solidFill>
                <a:latin typeface="ＭＳ Ｐゴシック"/>
              </a:rPr>
              <a:t>　　　　  </a:t>
            </a:r>
            <a:r>
              <a:rPr lang="ja-JP" altLang="en-US" sz="1000" u="sng" dirty="0">
                <a:solidFill>
                  <a:prstClr val="black"/>
                </a:solidFill>
                <a:latin typeface="ＭＳ Ｐゴシック"/>
              </a:rPr>
              <a:t>再編・ネットワーク化に伴う整備</a:t>
            </a:r>
            <a:r>
              <a:rPr lang="ja-JP" altLang="en-US" sz="1000" dirty="0">
                <a:solidFill>
                  <a:prstClr val="black"/>
                </a:solidFill>
                <a:latin typeface="ＭＳ Ｐゴシック"/>
              </a:rPr>
              <a:t>  ・・・・・ </a:t>
            </a:r>
            <a:r>
              <a:rPr lang="en-US" altLang="ja-JP" sz="1000" u="sng" dirty="0">
                <a:solidFill>
                  <a:prstClr val="black"/>
                </a:solidFill>
                <a:latin typeface="ＭＳ Ｐゴシック"/>
              </a:rPr>
              <a:t>40%</a:t>
            </a:r>
            <a:r>
              <a:rPr lang="ja-JP" altLang="en-US" sz="1000" u="sng" dirty="0">
                <a:solidFill>
                  <a:prstClr val="black"/>
                </a:solidFill>
                <a:latin typeface="ＭＳ Ｐゴシック"/>
              </a:rPr>
              <a:t>地方交付税措置</a:t>
            </a:r>
            <a:endParaRPr lang="en-US" altLang="ja-JP" sz="1000" u="sng" dirty="0">
              <a:solidFill>
                <a:prstClr val="black"/>
              </a:solidFill>
              <a:latin typeface="ＭＳ Ｐゴシック"/>
            </a:endParaRPr>
          </a:p>
          <a:p>
            <a:pPr indent="87455">
              <a:spcBef>
                <a:spcPts val="551"/>
              </a:spcBef>
            </a:pPr>
            <a:r>
              <a:rPr lang="ja-JP" altLang="en-US" sz="1200" dirty="0">
                <a:solidFill>
                  <a:prstClr val="black"/>
                </a:solidFill>
                <a:latin typeface="ＭＳ Ｐゴシック"/>
              </a:rPr>
              <a:t>　（２）特別交付税措置の重点化（</a:t>
            </a:r>
            <a:r>
              <a:rPr lang="en-US" altLang="ja-JP" sz="1200" dirty="0">
                <a:solidFill>
                  <a:prstClr val="black"/>
                </a:solidFill>
                <a:latin typeface="ＭＳ Ｐゴシック"/>
              </a:rPr>
              <a:t>H28</a:t>
            </a:r>
            <a:r>
              <a:rPr lang="ja-JP" altLang="en-US" sz="1200" dirty="0">
                <a:solidFill>
                  <a:prstClr val="black"/>
                </a:solidFill>
                <a:latin typeface="ＭＳ Ｐゴシック"/>
              </a:rPr>
              <a:t>年度～）</a:t>
            </a:r>
            <a:endParaRPr lang="en-US" altLang="ja-JP" sz="1200" dirty="0">
              <a:solidFill>
                <a:prstClr val="black"/>
              </a:solidFill>
              <a:latin typeface="ＭＳ Ｐゴシック"/>
            </a:endParaRPr>
          </a:p>
          <a:p>
            <a:pPr indent="87455"/>
            <a:r>
              <a:rPr lang="ja-JP" altLang="en-US" sz="1200" dirty="0">
                <a:solidFill>
                  <a:prstClr val="black"/>
                </a:solidFill>
                <a:latin typeface="ＭＳ Ｐゴシック"/>
              </a:rPr>
              <a:t>　　○</a:t>
            </a:r>
            <a:r>
              <a:rPr lang="ja-JP" altLang="en-US" sz="1200" u="sng" dirty="0">
                <a:solidFill>
                  <a:prstClr val="black"/>
                </a:solidFill>
                <a:latin typeface="ＭＳ Ｐゴシック"/>
              </a:rPr>
              <a:t>措置率（</a:t>
            </a:r>
            <a:r>
              <a:rPr lang="en-US" altLang="ja-JP" sz="1200" u="sng" dirty="0">
                <a:solidFill>
                  <a:prstClr val="black"/>
                </a:solidFill>
                <a:latin typeface="ＭＳ Ｐゴシック"/>
              </a:rPr>
              <a:t>8</a:t>
            </a:r>
            <a:r>
              <a:rPr lang="ja-JP" altLang="en-US" sz="1200" u="sng" dirty="0">
                <a:solidFill>
                  <a:prstClr val="black"/>
                </a:solidFill>
                <a:latin typeface="ＭＳ Ｐゴシック"/>
              </a:rPr>
              <a:t>割）の導入</a:t>
            </a:r>
            <a:r>
              <a:rPr lang="ja-JP" altLang="en-US" sz="1200" dirty="0">
                <a:solidFill>
                  <a:prstClr val="black"/>
                </a:solidFill>
                <a:latin typeface="ＭＳ Ｐゴシック"/>
              </a:rPr>
              <a:t>、</a:t>
            </a:r>
            <a:r>
              <a:rPr lang="ja-JP" altLang="en-US" sz="1200" u="sng" dirty="0">
                <a:solidFill>
                  <a:prstClr val="black"/>
                </a:solidFill>
                <a:latin typeface="ＭＳ Ｐゴシック"/>
              </a:rPr>
              <a:t>都道府県の役割・責任の強化</a:t>
            </a:r>
            <a:r>
              <a:rPr lang="ja-JP" altLang="en-US" sz="1200" dirty="0">
                <a:solidFill>
                  <a:prstClr val="black"/>
                </a:solidFill>
                <a:latin typeface="ＭＳ Ｐゴシック"/>
              </a:rPr>
              <a:t>、</a:t>
            </a:r>
            <a:r>
              <a:rPr lang="ja-JP" altLang="en-US" sz="1200" u="sng" dirty="0">
                <a:solidFill>
                  <a:prstClr val="black"/>
                </a:solidFill>
                <a:latin typeface="ＭＳ Ｐゴシック"/>
              </a:rPr>
              <a:t>財政力に応じた算定</a:t>
            </a:r>
            <a:endParaRPr lang="en-US" altLang="ja-JP" sz="1200" u="sng" dirty="0">
              <a:solidFill>
                <a:prstClr val="black"/>
              </a:solidFill>
              <a:latin typeface="ＭＳ Ｐゴシック"/>
            </a:endParaRPr>
          </a:p>
          <a:p>
            <a:pPr indent="87455"/>
            <a:r>
              <a:rPr lang="ja-JP" altLang="en-US" sz="1200" dirty="0">
                <a:solidFill>
                  <a:prstClr val="black"/>
                </a:solidFill>
                <a:latin typeface="ＭＳ Ｐゴシック"/>
              </a:rPr>
              <a:t>　　○</a:t>
            </a:r>
            <a:r>
              <a:rPr lang="ja-JP" altLang="en-US" sz="1200" u="sng" dirty="0">
                <a:solidFill>
                  <a:prstClr val="black"/>
                </a:solidFill>
                <a:latin typeface="ＭＳ Ｐゴシック"/>
              </a:rPr>
              <a:t>公的病院等への措置も公立病院に準じて継続</a:t>
            </a:r>
            <a:endParaRPr lang="en-US" altLang="ja-JP" sz="1200" u="sng" dirty="0">
              <a:solidFill>
                <a:prstClr val="black"/>
              </a:solidFill>
              <a:latin typeface="ＭＳ Ｐゴシック"/>
            </a:endParaRPr>
          </a:p>
        </p:txBody>
      </p:sp>
      <p:sp>
        <p:nvSpPr>
          <p:cNvPr id="37" name="角丸四角形 36"/>
          <p:cNvSpPr/>
          <p:nvPr/>
        </p:nvSpPr>
        <p:spPr>
          <a:xfrm>
            <a:off x="298934" y="2996954"/>
            <a:ext cx="5255751" cy="342895"/>
          </a:xfrm>
          <a:prstGeom prst="roundRect">
            <a:avLst/>
          </a:prstGeom>
          <a:solidFill>
            <a:schemeClr val="accent1">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548" tIns="45274" rIns="90548" bIns="45274" rtlCol="0" anchor="ctr"/>
          <a:lstStyle/>
          <a:p>
            <a:r>
              <a:rPr lang="ja-JP" altLang="en-US" sz="1400" dirty="0">
                <a:solidFill>
                  <a:prstClr val="black"/>
                </a:solidFill>
              </a:rPr>
              <a:t>　新公立改革ガイドライン（</a:t>
            </a:r>
            <a:r>
              <a:rPr lang="en-US" altLang="ja-JP" sz="1400" dirty="0">
                <a:solidFill>
                  <a:prstClr val="black"/>
                </a:solidFill>
                <a:latin typeface="ＭＳ Ｐゴシック"/>
              </a:rPr>
              <a:t>H27</a:t>
            </a:r>
            <a:r>
              <a:rPr lang="ja-JP" altLang="en-US" sz="1400" dirty="0">
                <a:solidFill>
                  <a:prstClr val="black"/>
                </a:solidFill>
                <a:latin typeface="ＭＳ Ｐゴシック"/>
              </a:rPr>
              <a:t>年</a:t>
            </a:r>
            <a:r>
              <a:rPr lang="en-US" altLang="ja-JP" sz="1400" dirty="0">
                <a:solidFill>
                  <a:prstClr val="black"/>
                </a:solidFill>
                <a:latin typeface="ＭＳ Ｐゴシック"/>
              </a:rPr>
              <a:t>3</a:t>
            </a:r>
            <a:r>
              <a:rPr lang="ja-JP" altLang="en-US" sz="1400" dirty="0">
                <a:solidFill>
                  <a:prstClr val="black"/>
                </a:solidFill>
                <a:latin typeface="ＭＳ Ｐゴシック"/>
              </a:rPr>
              <a:t>月</a:t>
            </a:r>
            <a:r>
              <a:rPr lang="ja-JP" altLang="en-US" sz="1400" dirty="0">
                <a:solidFill>
                  <a:prstClr val="black"/>
                </a:solidFill>
              </a:rPr>
              <a:t>）に基づく更なる改革の推進</a:t>
            </a:r>
          </a:p>
        </p:txBody>
      </p:sp>
      <p:sp>
        <p:nvSpPr>
          <p:cNvPr id="9" name="大かっこ 8"/>
          <p:cNvSpPr/>
          <p:nvPr/>
        </p:nvSpPr>
        <p:spPr>
          <a:xfrm>
            <a:off x="741233" y="5837117"/>
            <a:ext cx="3363501" cy="26121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83953" tIns="41976" rIns="83953" bIns="41976" rtlCol="0" anchor="ctr"/>
          <a:lstStyle/>
          <a:p>
            <a:pPr algn="ctr"/>
            <a:endParaRPr lang="ja-JP" altLang="en-US">
              <a:solidFill>
                <a:prstClr val="black"/>
              </a:solidFill>
            </a:endParaRPr>
          </a:p>
        </p:txBody>
      </p:sp>
      <p:sp>
        <p:nvSpPr>
          <p:cNvPr id="31" name="正方形/長方形 30"/>
          <p:cNvSpPr/>
          <p:nvPr/>
        </p:nvSpPr>
        <p:spPr>
          <a:xfrm>
            <a:off x="370386" y="548681"/>
            <a:ext cx="9165240" cy="789201"/>
          </a:xfrm>
          <a:prstGeom prst="rect">
            <a:avLst/>
          </a:prstGeom>
          <a:noFill/>
          <a:ln w="19050" cmpd="sng">
            <a:solidFill>
              <a:schemeClr val="tx1"/>
            </a:solidFill>
          </a:ln>
        </p:spPr>
        <p:txBody>
          <a:bodyPr wrap="square" lIns="95768" tIns="47884" rIns="95768" bIns="47884">
            <a:spAutoFit/>
          </a:bodyPr>
          <a:lstStyle/>
          <a:p>
            <a:pPr marL="283002" indent="-283002">
              <a:lnSpc>
                <a:spcPts val="1800"/>
              </a:lnSpc>
              <a:buClr>
                <a:srgbClr val="4F81BD"/>
              </a:buClr>
              <a:buSzPct val="90000"/>
              <a:buFont typeface="Wingdings" panose="05000000000000000000" pitchFamily="2" charset="2"/>
              <a:buChar char="n"/>
            </a:pPr>
            <a:r>
              <a:rPr lang="ja-JP" altLang="en-US" sz="1600" b="1" dirty="0">
                <a:solidFill>
                  <a:prstClr val="black"/>
                </a:solidFill>
                <a:latin typeface="ＭＳ Ｐゴシック"/>
              </a:rPr>
              <a:t>「新公立病院改革ガイドライン」（平成</a:t>
            </a:r>
            <a:r>
              <a:rPr lang="en-US" altLang="ja-JP" sz="1600" b="1" dirty="0">
                <a:solidFill>
                  <a:prstClr val="black"/>
                </a:solidFill>
                <a:latin typeface="ＭＳ Ｐゴシック"/>
              </a:rPr>
              <a:t>27</a:t>
            </a:r>
            <a:r>
              <a:rPr lang="ja-JP" altLang="en-US" sz="1600" b="1" dirty="0">
                <a:solidFill>
                  <a:prstClr val="black"/>
                </a:solidFill>
                <a:latin typeface="ＭＳ Ｐゴシック"/>
              </a:rPr>
              <a:t>年</a:t>
            </a:r>
            <a:r>
              <a:rPr lang="en-US" altLang="ja-JP" sz="1600" b="1" dirty="0">
                <a:solidFill>
                  <a:prstClr val="black"/>
                </a:solidFill>
                <a:latin typeface="ＭＳ Ｐゴシック"/>
              </a:rPr>
              <a:t>3</a:t>
            </a:r>
            <a:r>
              <a:rPr lang="ja-JP" altLang="en-US" sz="1600" b="1" dirty="0">
                <a:solidFill>
                  <a:prstClr val="black"/>
                </a:solidFill>
                <a:latin typeface="ＭＳ Ｐゴシック"/>
              </a:rPr>
              <a:t>月）に基づき新公立病院改革プランの策定を要請</a:t>
            </a:r>
            <a:r>
              <a:rPr lang="ja-JP" altLang="en-US" sz="1600" b="1" dirty="0" smtClean="0">
                <a:solidFill>
                  <a:prstClr val="black"/>
                </a:solidFill>
                <a:latin typeface="ＭＳ Ｐゴシック"/>
              </a:rPr>
              <a:t>。</a:t>
            </a:r>
            <a:endParaRPr lang="en-US" altLang="ja-JP" sz="1600" b="1" dirty="0" smtClean="0">
              <a:solidFill>
                <a:prstClr val="black"/>
              </a:solidFill>
              <a:latin typeface="ＭＳ Ｐゴシック"/>
            </a:endParaRPr>
          </a:p>
          <a:p>
            <a:pPr marL="283002" indent="-283002">
              <a:lnSpc>
                <a:spcPts val="1800"/>
              </a:lnSpc>
              <a:buClr>
                <a:srgbClr val="4F81BD"/>
              </a:buClr>
              <a:buSzPct val="90000"/>
              <a:buFont typeface="Wingdings" panose="05000000000000000000" pitchFamily="2" charset="2"/>
              <a:buChar char="n"/>
            </a:pPr>
            <a:r>
              <a:rPr lang="ja-JP" altLang="en-US" sz="1600" b="1" dirty="0" smtClean="0">
                <a:solidFill>
                  <a:prstClr val="black"/>
                </a:solidFill>
                <a:latin typeface="ＭＳ Ｐゴシック"/>
              </a:rPr>
              <a:t>平成</a:t>
            </a:r>
            <a:r>
              <a:rPr lang="en-US" altLang="ja-JP" sz="1600" b="1" dirty="0" smtClean="0">
                <a:solidFill>
                  <a:prstClr val="black"/>
                </a:solidFill>
                <a:latin typeface="ＭＳ Ｐゴシック"/>
              </a:rPr>
              <a:t>29</a:t>
            </a:r>
            <a:r>
              <a:rPr lang="ja-JP" altLang="en-US" sz="1600" b="1" dirty="0" smtClean="0">
                <a:solidFill>
                  <a:prstClr val="black"/>
                </a:solidFill>
                <a:latin typeface="ＭＳ Ｐゴシック"/>
              </a:rPr>
              <a:t>年</a:t>
            </a:r>
            <a:r>
              <a:rPr lang="en-US" altLang="ja-JP" sz="1600" b="1" dirty="0" smtClean="0">
                <a:solidFill>
                  <a:prstClr val="black"/>
                </a:solidFill>
                <a:latin typeface="ＭＳ Ｐゴシック"/>
              </a:rPr>
              <a:t>3</a:t>
            </a:r>
            <a:r>
              <a:rPr lang="ja-JP" altLang="en-US" sz="1600" b="1" dirty="0" smtClean="0">
                <a:solidFill>
                  <a:prstClr val="black"/>
                </a:solidFill>
                <a:latin typeface="ＭＳ Ｐゴシック"/>
              </a:rPr>
              <a:t>月</a:t>
            </a:r>
            <a:r>
              <a:rPr lang="en-US" altLang="ja-JP" sz="1600" b="1" dirty="0" smtClean="0">
                <a:solidFill>
                  <a:prstClr val="black"/>
                </a:solidFill>
                <a:latin typeface="ＭＳ Ｐゴシック"/>
              </a:rPr>
              <a:t>31</a:t>
            </a:r>
            <a:r>
              <a:rPr lang="ja-JP" altLang="en-US" sz="1600" b="1" dirty="0" smtClean="0">
                <a:solidFill>
                  <a:prstClr val="black"/>
                </a:solidFill>
                <a:latin typeface="ＭＳ Ｐゴシック"/>
              </a:rPr>
              <a:t>日現在で新公立病院改革プランを策定済の病院は</a:t>
            </a:r>
            <a:r>
              <a:rPr lang="en-US" altLang="ja-JP" sz="1600" b="1" dirty="0" smtClean="0">
                <a:solidFill>
                  <a:prstClr val="black"/>
                </a:solidFill>
                <a:latin typeface="ＭＳ Ｐゴシック"/>
              </a:rPr>
              <a:t>800</a:t>
            </a:r>
            <a:r>
              <a:rPr lang="ja-JP" altLang="en-US" sz="1600" b="1" dirty="0" smtClean="0">
                <a:solidFill>
                  <a:prstClr val="black"/>
                </a:solidFill>
                <a:latin typeface="ＭＳ Ｐゴシック"/>
              </a:rPr>
              <a:t>（全体の</a:t>
            </a:r>
            <a:r>
              <a:rPr lang="en-US" altLang="ja-JP" sz="1600" b="1" dirty="0" smtClean="0">
                <a:solidFill>
                  <a:prstClr val="black"/>
                </a:solidFill>
                <a:latin typeface="ＭＳ Ｐゴシック"/>
              </a:rPr>
              <a:t>92.7</a:t>
            </a:r>
            <a:r>
              <a:rPr lang="ja-JP" altLang="en-US" sz="1600" b="1" dirty="0" smtClean="0">
                <a:solidFill>
                  <a:prstClr val="black"/>
                </a:solidFill>
                <a:latin typeface="ＭＳ Ｐゴシック"/>
              </a:rPr>
              <a:t>％）。</a:t>
            </a:r>
            <a:endParaRPr lang="en-US" altLang="ja-JP" sz="1600" b="1" dirty="0">
              <a:solidFill>
                <a:prstClr val="black"/>
              </a:solidFill>
              <a:latin typeface="ＭＳ Ｐゴシック"/>
            </a:endParaRPr>
          </a:p>
          <a:p>
            <a:pPr marL="283002" indent="-283002">
              <a:lnSpc>
                <a:spcPts val="1800"/>
              </a:lnSpc>
              <a:buClr>
                <a:srgbClr val="4F81BD"/>
              </a:buClr>
              <a:buSzPct val="90000"/>
              <a:buFont typeface="Wingdings" panose="05000000000000000000" pitchFamily="2" charset="2"/>
              <a:buChar char="n"/>
            </a:pPr>
            <a:r>
              <a:rPr lang="ja-JP" altLang="en-US" sz="1600" b="1" dirty="0">
                <a:solidFill>
                  <a:prstClr val="black"/>
                </a:solidFill>
                <a:latin typeface="ＭＳ Ｐゴシック"/>
              </a:rPr>
              <a:t>医療提供体制の改革と連携して公立病院の更なる経営効率化、再編・ネットワーク化等を推進。</a:t>
            </a:r>
            <a:endParaRPr lang="en-US" altLang="ja-JP" sz="1600" b="1" dirty="0">
              <a:solidFill>
                <a:prstClr val="black"/>
              </a:solidFill>
              <a:latin typeface="ＭＳ Ｐゴシック"/>
            </a:endParaRPr>
          </a:p>
        </p:txBody>
      </p:sp>
      <p:sp>
        <p:nvSpPr>
          <p:cNvPr id="73" name="正方形/長方形 72"/>
          <p:cNvSpPr/>
          <p:nvPr/>
        </p:nvSpPr>
        <p:spPr>
          <a:xfrm>
            <a:off x="561140" y="4009373"/>
            <a:ext cx="4916266" cy="946899"/>
          </a:xfrm>
          <a:prstGeom prst="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3953" tIns="41976" rIns="83953" bIns="41976" rtlCol="0" anchor="ctr"/>
          <a:lstStyle/>
          <a:p>
            <a:pPr algn="ctr"/>
            <a:endParaRPr lang="ja-JP" altLang="en-US" sz="1000">
              <a:solidFill>
                <a:prstClr val="white"/>
              </a:solidFill>
            </a:endParaRPr>
          </a:p>
        </p:txBody>
      </p:sp>
      <p:sp>
        <p:nvSpPr>
          <p:cNvPr id="75" name="テキスト ボックス 74"/>
          <p:cNvSpPr txBox="1"/>
          <p:nvPr/>
        </p:nvSpPr>
        <p:spPr>
          <a:xfrm>
            <a:off x="3192261" y="4257206"/>
            <a:ext cx="2118752" cy="239804"/>
          </a:xfrm>
          <a:prstGeom prst="rect">
            <a:avLst/>
          </a:prstGeom>
          <a:noFill/>
        </p:spPr>
        <p:txBody>
          <a:bodyPr wrap="none" lIns="33053" tIns="43246" rIns="33053" bIns="43246" rtlCol="0" anchor="ctr">
            <a:spAutoFit/>
          </a:bodyPr>
          <a:lstStyle/>
          <a:p>
            <a:pPr indent="81085"/>
            <a:r>
              <a:rPr lang="ja-JP" altLang="en-US" sz="1000" dirty="0">
                <a:solidFill>
                  <a:prstClr val="black"/>
                </a:solidFill>
                <a:latin typeface="ＭＳ Ｐゴシック"/>
              </a:rPr>
              <a:t>・経常収支比率等の数値目標を設定</a:t>
            </a:r>
            <a:endParaRPr lang="en-US" altLang="ja-JP" sz="1000" dirty="0">
              <a:solidFill>
                <a:prstClr val="black"/>
              </a:solidFill>
              <a:latin typeface="ＭＳ Ｐゴシック"/>
            </a:endParaRPr>
          </a:p>
        </p:txBody>
      </p:sp>
      <p:sp>
        <p:nvSpPr>
          <p:cNvPr id="77" name="テキスト ボックス 76"/>
          <p:cNvSpPr txBox="1"/>
          <p:nvPr/>
        </p:nvSpPr>
        <p:spPr>
          <a:xfrm>
            <a:off x="3052045" y="4713656"/>
            <a:ext cx="2053558" cy="239804"/>
          </a:xfrm>
          <a:prstGeom prst="rect">
            <a:avLst/>
          </a:prstGeom>
          <a:noFill/>
        </p:spPr>
        <p:txBody>
          <a:bodyPr wrap="none" lIns="86492" tIns="43246" rIns="86492" bIns="43246" rtlCol="0" anchor="ctr">
            <a:spAutoFit/>
          </a:bodyPr>
          <a:lstStyle/>
          <a:p>
            <a:pPr indent="81085"/>
            <a:r>
              <a:rPr lang="ja-JP" altLang="en-US" sz="1000" dirty="0">
                <a:solidFill>
                  <a:prstClr val="black"/>
                </a:solidFill>
                <a:latin typeface="ＭＳ Ｐゴシック"/>
              </a:rPr>
              <a:t>　・地方独立行政法人化等を推進</a:t>
            </a:r>
            <a:endParaRPr lang="en-US" altLang="ja-JP" sz="1000" dirty="0">
              <a:solidFill>
                <a:prstClr val="black"/>
              </a:solidFill>
              <a:latin typeface="ＭＳ Ｐゴシック"/>
            </a:endParaRPr>
          </a:p>
        </p:txBody>
      </p:sp>
      <p:sp>
        <p:nvSpPr>
          <p:cNvPr id="80" name="正方形/長方形 79"/>
          <p:cNvSpPr/>
          <p:nvPr/>
        </p:nvSpPr>
        <p:spPr>
          <a:xfrm>
            <a:off x="3189947" y="4077226"/>
            <a:ext cx="2097374" cy="23182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83953" tIns="41976" rIns="83953" bIns="41976" rtlCol="0" anchor="ctr"/>
          <a:lstStyle/>
          <a:p>
            <a:pPr algn="ctr"/>
            <a:r>
              <a:rPr lang="ja-JP" altLang="en-US" sz="1000" b="1" dirty="0">
                <a:solidFill>
                  <a:prstClr val="black"/>
                </a:solidFill>
                <a:latin typeface="ＭＳ Ｐゴシック"/>
              </a:rPr>
              <a:t>経営の効率化</a:t>
            </a:r>
            <a:endParaRPr lang="ja-JP" altLang="en-US" sz="1000" b="1" dirty="0">
              <a:solidFill>
                <a:prstClr val="black"/>
              </a:solidFill>
            </a:endParaRPr>
          </a:p>
        </p:txBody>
      </p:sp>
      <p:sp>
        <p:nvSpPr>
          <p:cNvPr id="82" name="正方形/長方形 81"/>
          <p:cNvSpPr/>
          <p:nvPr/>
        </p:nvSpPr>
        <p:spPr>
          <a:xfrm>
            <a:off x="3190182" y="4521232"/>
            <a:ext cx="2097374" cy="23182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83953" tIns="41976" rIns="83953" bIns="41976" rtlCol="0" anchor="ctr"/>
          <a:lstStyle/>
          <a:p>
            <a:pPr algn="ctr"/>
            <a:r>
              <a:rPr lang="ja-JP" altLang="en-US" sz="1000" b="1" dirty="0">
                <a:solidFill>
                  <a:prstClr val="black"/>
                </a:solidFill>
              </a:rPr>
              <a:t>経営形態の見直し</a:t>
            </a:r>
          </a:p>
        </p:txBody>
      </p:sp>
      <p:sp>
        <p:nvSpPr>
          <p:cNvPr id="36" name="角丸四角形 35"/>
          <p:cNvSpPr/>
          <p:nvPr/>
        </p:nvSpPr>
        <p:spPr>
          <a:xfrm>
            <a:off x="194888" y="1412777"/>
            <a:ext cx="5986319" cy="342895"/>
          </a:xfrm>
          <a:prstGeom prst="roundRect">
            <a:avLst/>
          </a:prstGeom>
          <a:solidFill>
            <a:schemeClr val="accent1">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548" tIns="45274" rIns="90548" bIns="45274" rtlCol="0" anchor="ctr"/>
          <a:lstStyle/>
          <a:p>
            <a:r>
              <a:rPr lang="ja-JP" altLang="en-US" sz="1400" dirty="0">
                <a:solidFill>
                  <a:prstClr val="black"/>
                </a:solidFill>
              </a:rPr>
              <a:t>　公立病院改革ガイドライン（</a:t>
            </a:r>
            <a:r>
              <a:rPr lang="en-US" altLang="ja-JP" sz="1400" dirty="0">
                <a:solidFill>
                  <a:prstClr val="black"/>
                </a:solidFill>
                <a:latin typeface="ＭＳ Ｐゴシック"/>
              </a:rPr>
              <a:t>H19</a:t>
            </a:r>
            <a:r>
              <a:rPr lang="ja-JP" altLang="en-US" sz="1400" dirty="0">
                <a:solidFill>
                  <a:prstClr val="black"/>
                </a:solidFill>
                <a:latin typeface="ＭＳ Ｐゴシック"/>
              </a:rPr>
              <a:t>年</a:t>
            </a:r>
            <a:r>
              <a:rPr lang="en-US" altLang="ja-JP" sz="1400" dirty="0">
                <a:solidFill>
                  <a:prstClr val="black"/>
                </a:solidFill>
                <a:latin typeface="ＭＳ Ｐゴシック"/>
              </a:rPr>
              <a:t>12</a:t>
            </a:r>
            <a:r>
              <a:rPr lang="ja-JP" altLang="en-US" sz="1400" dirty="0">
                <a:solidFill>
                  <a:prstClr val="black"/>
                </a:solidFill>
                <a:latin typeface="ＭＳ Ｐゴシック"/>
              </a:rPr>
              <a:t>月</a:t>
            </a:r>
            <a:r>
              <a:rPr lang="ja-JP" altLang="en-US" sz="1400" dirty="0">
                <a:solidFill>
                  <a:prstClr val="black"/>
                </a:solidFill>
              </a:rPr>
              <a:t>）に基づくこれまでの取組の成果</a:t>
            </a:r>
          </a:p>
        </p:txBody>
      </p:sp>
      <p:sp>
        <p:nvSpPr>
          <p:cNvPr id="3" name="左右矢印 2"/>
          <p:cNvSpPr/>
          <p:nvPr/>
        </p:nvSpPr>
        <p:spPr>
          <a:xfrm>
            <a:off x="5448324" y="4717041"/>
            <a:ext cx="903694" cy="661363"/>
          </a:xfrm>
          <a:prstGeom prst="leftRightArrow">
            <a:avLst>
              <a:gd name="adj1" fmla="val 50000"/>
              <a:gd name="adj2" fmla="val 5289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90548" tIns="45274" rIns="90548" bIns="45274" rtlCol="0" anchor="ctr"/>
          <a:lstStyle/>
          <a:p>
            <a:pPr algn="ctr"/>
            <a:r>
              <a:rPr lang="ja-JP" altLang="en-US" sz="1300" dirty="0">
                <a:solidFill>
                  <a:srgbClr val="FF0000"/>
                </a:solidFill>
              </a:rPr>
              <a:t>連携</a:t>
            </a:r>
          </a:p>
        </p:txBody>
      </p:sp>
      <p:sp>
        <p:nvSpPr>
          <p:cNvPr id="71" name="テキスト ボックス 70"/>
          <p:cNvSpPr txBox="1"/>
          <p:nvPr/>
        </p:nvSpPr>
        <p:spPr>
          <a:xfrm>
            <a:off x="696502" y="4274660"/>
            <a:ext cx="2436311" cy="284760"/>
          </a:xfrm>
          <a:prstGeom prst="rect">
            <a:avLst/>
          </a:prstGeom>
          <a:noFill/>
        </p:spPr>
        <p:txBody>
          <a:bodyPr wrap="none" lIns="33053" tIns="33053" rIns="33053" bIns="33053" rtlCol="0" anchor="ctr">
            <a:spAutoFit/>
          </a:bodyPr>
          <a:lstStyle/>
          <a:p>
            <a:pPr indent="81085"/>
            <a:r>
              <a:rPr lang="ja-JP" altLang="en-US" sz="1000" dirty="0">
                <a:solidFill>
                  <a:prstClr val="black"/>
                </a:solidFill>
                <a:latin typeface="ＭＳ Ｐゴシック"/>
              </a:rPr>
              <a:t>・病床機能、地域包括ケア構築等を明確化</a:t>
            </a:r>
            <a:endParaRPr lang="en-US" altLang="ja-JP" sz="1000" dirty="0">
              <a:solidFill>
                <a:prstClr val="black"/>
              </a:solidFill>
              <a:latin typeface="ＭＳ Ｐゴシック"/>
            </a:endParaRPr>
          </a:p>
          <a:p>
            <a:pPr indent="81085">
              <a:lnSpc>
                <a:spcPts val="459"/>
              </a:lnSpc>
            </a:pPr>
            <a:endParaRPr lang="en-US" altLang="ja-JP" sz="1000" dirty="0">
              <a:solidFill>
                <a:prstClr val="black"/>
              </a:solidFill>
              <a:latin typeface="ＭＳ Ｐゴシック"/>
            </a:endParaRPr>
          </a:p>
        </p:txBody>
      </p:sp>
      <p:sp>
        <p:nvSpPr>
          <p:cNvPr id="72" name="テキスト ボックス 71"/>
          <p:cNvSpPr txBox="1"/>
          <p:nvPr/>
        </p:nvSpPr>
        <p:spPr>
          <a:xfrm>
            <a:off x="653984" y="4714383"/>
            <a:ext cx="2567212" cy="239804"/>
          </a:xfrm>
          <a:prstGeom prst="rect">
            <a:avLst/>
          </a:prstGeom>
          <a:noFill/>
        </p:spPr>
        <p:txBody>
          <a:bodyPr wrap="none" lIns="86492" tIns="43246" rIns="86492" bIns="43246" rtlCol="0" anchor="ctr">
            <a:spAutoFit/>
          </a:bodyPr>
          <a:lstStyle/>
          <a:p>
            <a:pPr indent="81085"/>
            <a:r>
              <a:rPr lang="ja-JP" altLang="en-US" sz="1000" dirty="0">
                <a:solidFill>
                  <a:prstClr val="black"/>
                </a:solidFill>
                <a:latin typeface="ＭＳ Ｐゴシック"/>
              </a:rPr>
              <a:t>・経営主体の統合、病院機能の再編を推進</a:t>
            </a:r>
            <a:endParaRPr lang="en-US" altLang="ja-JP" sz="1000" dirty="0">
              <a:solidFill>
                <a:prstClr val="black"/>
              </a:solidFill>
              <a:latin typeface="ＭＳ Ｐゴシック"/>
            </a:endParaRPr>
          </a:p>
        </p:txBody>
      </p:sp>
      <p:sp>
        <p:nvSpPr>
          <p:cNvPr id="74" name="正方形/長方形 73"/>
          <p:cNvSpPr/>
          <p:nvPr/>
        </p:nvSpPr>
        <p:spPr>
          <a:xfrm>
            <a:off x="691619" y="4072689"/>
            <a:ext cx="2196675" cy="237273"/>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3053" tIns="41976" rIns="33053" bIns="41976" rtlCol="0" anchor="ctr">
            <a:spAutoFit/>
          </a:bodyPr>
          <a:lstStyle/>
          <a:p>
            <a:pPr algn="ctr"/>
            <a:r>
              <a:rPr lang="ja-JP" altLang="en-US" sz="1000" b="1" dirty="0">
                <a:solidFill>
                  <a:prstClr val="black"/>
                </a:solidFill>
                <a:latin typeface="ＭＳ Ｐゴシック"/>
              </a:rPr>
              <a:t>地域医療構想を踏まえた役割の明確化</a:t>
            </a:r>
            <a:endParaRPr lang="ja-JP" altLang="en-US" sz="1000" b="1" dirty="0">
              <a:solidFill>
                <a:prstClr val="black"/>
              </a:solidFill>
            </a:endParaRPr>
          </a:p>
        </p:txBody>
      </p:sp>
      <p:sp>
        <p:nvSpPr>
          <p:cNvPr id="81" name="正方形/長方形 80"/>
          <p:cNvSpPr/>
          <p:nvPr/>
        </p:nvSpPr>
        <p:spPr>
          <a:xfrm>
            <a:off x="741230" y="4521233"/>
            <a:ext cx="2097374" cy="23182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83953" tIns="41976" rIns="83953" bIns="41976" rtlCol="0" anchor="ctr"/>
          <a:lstStyle/>
          <a:p>
            <a:pPr algn="ctr"/>
            <a:r>
              <a:rPr lang="ja-JP" altLang="en-US" sz="1000" b="1" dirty="0">
                <a:solidFill>
                  <a:prstClr val="black"/>
                </a:solidFill>
                <a:latin typeface="ＭＳ Ｐゴシック"/>
              </a:rPr>
              <a:t>再編・ネットワーク化</a:t>
            </a:r>
            <a:endParaRPr lang="ja-JP" altLang="en-US" sz="1000" b="1" dirty="0">
              <a:solidFill>
                <a:prstClr val="black"/>
              </a:solidFill>
            </a:endParaRPr>
          </a:p>
        </p:txBody>
      </p:sp>
      <p:sp>
        <p:nvSpPr>
          <p:cNvPr id="33" name="スライド番号プレースホルダー 1"/>
          <p:cNvSpPr>
            <a:spLocks noGrp="1"/>
          </p:cNvSpPr>
          <p:nvPr>
            <p:ph type="sldNum" sz="quarter" idx="12"/>
          </p:nvPr>
        </p:nvSpPr>
        <p:spPr>
          <a:xfrm>
            <a:off x="3797300" y="6492917"/>
            <a:ext cx="2311400" cy="365125"/>
          </a:xfrm>
        </p:spPr>
        <p:txBody>
          <a:bodyPr/>
          <a:lstStyle/>
          <a:p>
            <a:pPr algn="ctr"/>
            <a:fld id="{9FDC3B78-F436-4E4A-8394-351FF17AB638}" type="slidenum">
              <a:rPr lang="ja-JP" altLang="en-US" sz="1800" smtClean="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rPr>
              <a:pPr algn="ctr"/>
              <a:t>4</a:t>
            </a:fld>
            <a:endParaRPr lang="ja-JP" altLang="en-US" sz="1800" dirty="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712450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0" y="12880"/>
            <a:ext cx="9906000" cy="46379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ＭＳ Ｐゴシック" panose="020B0600070205080204" pitchFamily="50" charset="-128"/>
                <a:cs typeface="メイリオ" panose="020B0604030504040204" pitchFamily="50" charset="-128"/>
              </a:rPr>
              <a:t>公的医療機関等２０２５プラン</a:t>
            </a:r>
            <a:endParaRPr kumimoji="1" lang="en-US" altLang="ja-JP" sz="2400" b="1" i="0" u="none" strike="noStrike" kern="1200" cap="none" spc="0" normalizeH="0" baseline="0" noProof="0" dirty="0">
              <a:ln>
                <a:noFill/>
              </a:ln>
              <a:solidFill>
                <a:prstClr val="white"/>
              </a:solidFill>
              <a:effectLst/>
              <a:uLnTx/>
              <a:uFillTx/>
              <a:latin typeface="メイリオ" panose="020B0604030504040204" pitchFamily="50" charset="-128"/>
              <a:ea typeface="ＭＳ Ｐゴシック" panose="020B0600070205080204" pitchFamily="50" charset="-128"/>
              <a:cs typeface="メイリオ" panose="020B0604030504040204" pitchFamily="50" charset="-128"/>
            </a:endParaRPr>
          </a:p>
        </p:txBody>
      </p:sp>
      <p:sp>
        <p:nvSpPr>
          <p:cNvPr id="2" name="テキスト ボックス 1"/>
          <p:cNvSpPr txBox="1"/>
          <p:nvPr/>
        </p:nvSpPr>
        <p:spPr>
          <a:xfrm>
            <a:off x="114178" y="524642"/>
            <a:ext cx="9709935" cy="954107"/>
          </a:xfrm>
          <a:prstGeom prst="rect">
            <a:avLst/>
          </a:prstGeom>
          <a:noFill/>
          <a:ln>
            <a:solidFill>
              <a:schemeClr val="tx1"/>
            </a:solidFill>
          </a:ln>
        </p:spPr>
        <p:txBody>
          <a:bodyPr wrap="square" rIns="36000" numCol="1" rtlCol="0">
            <a:spAutoFit/>
          </a:bodyPr>
          <a:lstStyle/>
          <a:p>
            <a:pPr marL="2016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公的医療機関</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zh-TW"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共済組合</a:t>
            </a:r>
            <a:r>
              <a:rPr kumimoji="1" lang="zh-TW"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zh-TW"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健康保険組合</a:t>
            </a:r>
            <a:r>
              <a:rPr kumimoji="1" lang="zh-TW"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国民健康保険組合</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zh-TW"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地域医療機能推進機構</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国立病院機構</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及び</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労働者健康安全機構</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が開設する医療機関、</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地域医療支援病院</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及び</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特定機能病院</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について、地域における今後の方向性について記載した</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「公的医療機関等２０２５プラン」を作成</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し、策定したプランを踏まえ、</a:t>
            </a:r>
            <a:r>
              <a:rPr kumimoji="1" lang="ja-JP" altLang="en-US" sz="14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地域医療構想調整会議においてその役割について議論</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するよう要請。　</a:t>
            </a: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新公立病院改革プランの策定対象となっている公立病院は除く。</a:t>
            </a:r>
            <a:endPar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 name="スライド番号プレースホルダー 4"/>
          <p:cNvSpPr>
            <a:spLocks noGrp="1"/>
          </p:cNvSpPr>
          <p:nvPr>
            <p:ph type="sldNum" sz="quarter" idx="12"/>
          </p:nvPr>
        </p:nvSpPr>
        <p:spPr>
          <a:xfrm>
            <a:off x="114178" y="6580519"/>
            <a:ext cx="9709935"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8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28617" y="2158481"/>
            <a:ext cx="9452944" cy="1692771"/>
          </a:xfrm>
          <a:prstGeom prst="rect">
            <a:avLst/>
          </a:prstGeom>
          <a:noFill/>
          <a:ln w="28575">
            <a:solidFill>
              <a:schemeClr val="accent6"/>
            </a:solidFill>
            <a:prstDash val="solid"/>
          </a:ln>
        </p:spPr>
        <p:txBody>
          <a:bodyPr wrap="square" numCol="1"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基本情報</a:t>
            </a: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・医療機関名、開設主体、所在地　等</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現状と課題</a:t>
            </a: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・構想区域の現状と課題</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・当該医療機関の現状と課題　等</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今後の方針</a:t>
            </a: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p>
          <a:p>
            <a:pPr marL="2304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・当該医療機関が今後地域において担うべき役割　等</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p:txBody>
      </p:sp>
      <p:sp>
        <p:nvSpPr>
          <p:cNvPr id="9" name="テキスト ボックス 8"/>
          <p:cNvSpPr txBox="1"/>
          <p:nvPr/>
        </p:nvSpPr>
        <p:spPr>
          <a:xfrm>
            <a:off x="328617" y="5147255"/>
            <a:ext cx="9452944" cy="1615827"/>
          </a:xfrm>
          <a:prstGeom prst="rect">
            <a:avLst/>
          </a:prstGeom>
          <a:noFill/>
          <a:ln w="28575">
            <a:solidFill>
              <a:schemeClr val="accent1"/>
            </a:solidFill>
            <a:prstDash val="solid"/>
          </a:ln>
        </p:spPr>
        <p:txBody>
          <a:bodyPr wrap="square" bIns="0" numCol="1"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各医療機関におけるプランの策定過程においても、地域の関係者からの意見を聴くなどにより、構想区域ごとの医療提供体制と整合的なプランの策定が求められる。</a:t>
            </a:r>
            <a:endParaRPr kumimoji="1" lang="en-US" altLang="ja-JP"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各医療機関は、プラン策定後、速やかにその内容を地域医療構想調整会議に提示し、地域の関係者からの意見を聴いた上で、地域の他の医療機関との役割分担や連携体制も含め、構想区域全体における医療提供体制との整合性をはかることが必要。地域医療構想調整会議における協議の方向性との齟齬が生じた場合には、策定したプランを見直すこととする。</a:t>
            </a:r>
            <a:endParaRPr kumimoji="1" lang="en-US" altLang="ja-JP"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さらに、上記以外の医療機関においても、構想区域ごとの医療提供体制の現状と、現に地域において担っている役割を踏まえた今後の方針を検討することは、構想区域における適切な医療提供体制の構築の観点から重要である。まずは、それぞれの医療機関が、自主的に検討するとともに、地域の関係者との議論を進めることが望ましい。</a:t>
            </a:r>
            <a:endParaRPr kumimoji="1" lang="en-US" altLang="ja-JP"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p:txBody>
      </p:sp>
      <p:sp>
        <p:nvSpPr>
          <p:cNvPr id="10" name="テキスト ボックス 9"/>
          <p:cNvSpPr txBox="1"/>
          <p:nvPr/>
        </p:nvSpPr>
        <p:spPr>
          <a:xfrm>
            <a:off x="4230806" y="1986396"/>
            <a:ext cx="5535494" cy="1846659"/>
          </a:xfrm>
          <a:prstGeom prst="rect">
            <a:avLst/>
          </a:prstGeom>
          <a:noFill/>
          <a:ln w="12700">
            <a:noFill/>
            <a:prstDash val="dash"/>
          </a:ln>
        </p:spPr>
        <p:txBody>
          <a:bodyPr wrap="square" numCol="1"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具体的な計画</a:t>
            </a:r>
            <a:r>
              <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p>
          <a:p>
            <a:pPr marL="2304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・当該医療機関が今後提供する医療機能に関する事項</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（例）・４機能ごとの病床のあり方について</a:t>
            </a:r>
          </a:p>
          <a:p>
            <a:pPr marL="6912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・診療科の見直しについて　等</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2304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・当該医療機関が今後提供する医療機能に関する、具体的な数値目標　　　　</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1077913" marR="0" lvl="0" indent="-847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　　（例）・病床稼働率、手術室稼働率等、当該医療機関の実績に関する項目　　　</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1077913" marR="0" lvl="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・紹介率、逆紹介率等、地域との連携に関する項目、人件費率等、経営に関する項目　　　等</a:t>
            </a:r>
            <a:endParaRPr kumimoji="1" lang="en-US" altLang="ja-JP"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p:txBody>
      </p:sp>
      <p:sp>
        <p:nvSpPr>
          <p:cNvPr id="3" name="正方形/長方形 2"/>
          <p:cNvSpPr/>
          <p:nvPr/>
        </p:nvSpPr>
        <p:spPr>
          <a:xfrm>
            <a:off x="184047" y="2021962"/>
            <a:ext cx="1233293" cy="254282"/>
          </a:xfrm>
          <a:prstGeom prst="rect">
            <a:avLst/>
          </a:prstGeom>
          <a:solidFill>
            <a:schemeClr val="accent6">
              <a:lumMod val="20000"/>
              <a:lumOff val="8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記載事項</a:t>
            </a:r>
          </a:p>
        </p:txBody>
      </p:sp>
      <p:sp>
        <p:nvSpPr>
          <p:cNvPr id="12" name="正方形/長方形 11"/>
          <p:cNvSpPr/>
          <p:nvPr/>
        </p:nvSpPr>
        <p:spPr>
          <a:xfrm>
            <a:off x="184047" y="5010880"/>
            <a:ext cx="1233293" cy="254282"/>
          </a:xfrm>
          <a:prstGeom prst="rect">
            <a:avLst/>
          </a:prstGeom>
          <a:solidFill>
            <a:schemeClr val="accent1">
              <a:lumMod val="20000"/>
              <a:lumOff val="80000"/>
            </a:schemeClr>
          </a:solidFill>
          <a:ln w="285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留意点</a:t>
            </a:r>
          </a:p>
        </p:txBody>
      </p:sp>
      <p:sp>
        <p:nvSpPr>
          <p:cNvPr id="13" name="テキスト ボックス 12"/>
          <p:cNvSpPr txBox="1"/>
          <p:nvPr/>
        </p:nvSpPr>
        <p:spPr>
          <a:xfrm>
            <a:off x="328620" y="4076706"/>
            <a:ext cx="5529262" cy="846386"/>
          </a:xfrm>
          <a:prstGeom prst="rect">
            <a:avLst/>
          </a:prstGeom>
          <a:noFill/>
          <a:ln w="28575">
            <a:solidFill>
              <a:schemeClr val="accent3"/>
            </a:solidFill>
            <a:prstDash val="solid"/>
          </a:ln>
        </p:spPr>
        <p:txBody>
          <a:bodyPr wrap="square" lIns="36000" rIns="36000" numCol="1"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救急医療や災害医療等の政策医療を主として担う医療機関</a:t>
            </a: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平成</a:t>
            </a:r>
            <a:r>
              <a:rPr kumimoji="1" lang="en-US" altLang="ja-JP"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29</a:t>
            </a:r>
            <a:r>
              <a:rPr kumimoji="1" lang="ja-JP" altLang="en-US"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年９月末</a:t>
            </a:r>
            <a:endParaRPr kumimoji="1" lang="en-US" altLang="ja-JP"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（３回目の地域医療構想調整会議で議論）　</a:t>
            </a:r>
            <a:endParaRPr kumimoji="1" lang="en-US" altLang="ja-JP"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その他の医療機関</a:t>
            </a:r>
            <a:r>
              <a:rPr kumimoji="1" lang="ja-JP" altLang="en-US" sz="12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平成</a:t>
            </a:r>
            <a:r>
              <a:rPr kumimoji="1" lang="en-US" altLang="ja-JP"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29</a:t>
            </a:r>
            <a:r>
              <a:rPr kumimoji="1" lang="ja-JP" altLang="en-US"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年</a:t>
            </a:r>
            <a:r>
              <a:rPr kumimoji="1" lang="en-US" altLang="ja-JP"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12</a:t>
            </a:r>
            <a:r>
              <a:rPr kumimoji="1" lang="ja-JP" altLang="en-US" sz="1200" b="1" i="0" u="sng" strike="noStrike" kern="1200" cap="none" spc="0" normalizeH="0" baseline="0" noProof="0" dirty="0">
                <a:ln>
                  <a:noFill/>
                </a:ln>
                <a:solidFill>
                  <a:srgbClr val="FF0000"/>
                </a:solidFill>
                <a:effectLst/>
                <a:uLnTx/>
                <a:uFillTx/>
                <a:latin typeface="メイリオ"/>
                <a:ea typeface="ＭＳ Ｐゴシック" panose="020B0600070205080204" pitchFamily="50" charset="-128"/>
                <a:cs typeface="+mn-cs"/>
              </a:rPr>
              <a:t>月末　</a:t>
            </a:r>
            <a:r>
              <a:rPr kumimoji="1" lang="ja-JP" altLang="en-US"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rPr>
              <a:t>（４回目の地域医療構想調整会議で議論）</a:t>
            </a:r>
            <a:endParaRPr kumimoji="1" lang="en-US" altLang="ja-JP" sz="1100" b="0" i="0" u="none" strike="noStrike" kern="1200" cap="none" spc="0" normalizeH="0" baseline="0" noProof="0" dirty="0">
              <a:ln>
                <a:noFill/>
              </a:ln>
              <a:solidFill>
                <a:prstClr val="black"/>
              </a:solidFill>
              <a:effectLst/>
              <a:uLnTx/>
              <a:uFillTx/>
              <a:latin typeface="メイリオ"/>
              <a:ea typeface="ＭＳ Ｐゴシック" panose="020B0600070205080204" pitchFamily="50" charset="-128"/>
              <a:cs typeface="+mn-cs"/>
            </a:endParaRPr>
          </a:p>
        </p:txBody>
      </p:sp>
      <p:sp>
        <p:nvSpPr>
          <p:cNvPr id="14" name="正方形/長方形 13"/>
          <p:cNvSpPr/>
          <p:nvPr/>
        </p:nvSpPr>
        <p:spPr>
          <a:xfrm>
            <a:off x="184047" y="3919219"/>
            <a:ext cx="1233293" cy="254282"/>
          </a:xfrm>
          <a:prstGeom prst="rect">
            <a:avLst/>
          </a:prstGeom>
          <a:solidFill>
            <a:schemeClr val="accent3">
              <a:lumMod val="20000"/>
              <a:lumOff val="80000"/>
            </a:schemeClr>
          </a:solidFill>
          <a:ln w="28575">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策定期限</a:t>
            </a:r>
          </a:p>
        </p:txBody>
      </p:sp>
      <p:graphicFrame>
        <p:nvGraphicFramePr>
          <p:cNvPr id="15" name="表 14"/>
          <p:cNvGraphicFramePr>
            <a:graphicFrameLocks noGrp="1"/>
          </p:cNvGraphicFramePr>
          <p:nvPr>
            <p:extLst/>
          </p:nvPr>
        </p:nvGraphicFramePr>
        <p:xfrm>
          <a:off x="5857882" y="4115070"/>
          <a:ext cx="3908424" cy="780624"/>
        </p:xfrm>
        <a:graphic>
          <a:graphicData uri="http://schemas.openxmlformats.org/drawingml/2006/table">
            <a:tbl>
              <a:tblPr firstRow="1" bandRow="1">
                <a:tableStyleId>{5C22544A-7EE6-4342-B048-85BDC9FD1C3A}</a:tableStyleId>
              </a:tblPr>
              <a:tblGrid>
                <a:gridCol w="977106">
                  <a:extLst>
                    <a:ext uri="{9D8B030D-6E8A-4147-A177-3AD203B41FA5}">
                      <a16:colId xmlns:a16="http://schemas.microsoft.com/office/drawing/2014/main" xmlns="" val="20000"/>
                    </a:ext>
                  </a:extLst>
                </a:gridCol>
                <a:gridCol w="977106">
                  <a:extLst>
                    <a:ext uri="{9D8B030D-6E8A-4147-A177-3AD203B41FA5}">
                      <a16:colId xmlns:a16="http://schemas.microsoft.com/office/drawing/2014/main" xmlns="" val="20001"/>
                    </a:ext>
                  </a:extLst>
                </a:gridCol>
                <a:gridCol w="977106">
                  <a:extLst>
                    <a:ext uri="{9D8B030D-6E8A-4147-A177-3AD203B41FA5}">
                      <a16:colId xmlns:a16="http://schemas.microsoft.com/office/drawing/2014/main" xmlns="" val="20002"/>
                    </a:ext>
                  </a:extLst>
                </a:gridCol>
                <a:gridCol w="977106">
                  <a:extLst>
                    <a:ext uri="{9D8B030D-6E8A-4147-A177-3AD203B41FA5}">
                      <a16:colId xmlns:a16="http://schemas.microsoft.com/office/drawing/2014/main" xmlns="" val="20003"/>
                    </a:ext>
                  </a:extLst>
                </a:gridCol>
              </a:tblGrid>
              <a:tr h="167072">
                <a:tc>
                  <a:txBody>
                    <a:bodyPr/>
                    <a:lstStyle/>
                    <a:p>
                      <a:pPr algn="ctr"/>
                      <a:r>
                        <a:rPr kumimoji="1" lang="ja-JP" altLang="en-US" sz="900" b="0" dirty="0">
                          <a:latin typeface="+mj-ea"/>
                          <a:ea typeface="+mj-ea"/>
                        </a:rPr>
                        <a:t>４～６月</a:t>
                      </a:r>
                    </a:p>
                  </a:txBody>
                  <a:tcPr marL="62652" marR="62652" marT="31326" marB="31326">
                    <a:solidFill>
                      <a:schemeClr val="accent5">
                        <a:lumMod val="50000"/>
                      </a:schemeClr>
                    </a:solidFill>
                  </a:tcPr>
                </a:tc>
                <a:tc>
                  <a:txBody>
                    <a:bodyPr/>
                    <a:lstStyle/>
                    <a:p>
                      <a:pPr algn="ctr"/>
                      <a:r>
                        <a:rPr kumimoji="1" lang="ja-JP" altLang="en-US" sz="900" b="0" dirty="0">
                          <a:latin typeface="+mj-ea"/>
                          <a:ea typeface="+mj-ea"/>
                        </a:rPr>
                        <a:t>７～９月</a:t>
                      </a:r>
                    </a:p>
                  </a:txBody>
                  <a:tcPr marL="62652" marR="62652" marT="31326" marB="31326">
                    <a:solidFill>
                      <a:schemeClr val="accent5">
                        <a:lumMod val="50000"/>
                      </a:schemeClr>
                    </a:solidFill>
                  </a:tcPr>
                </a:tc>
                <a:tc>
                  <a:txBody>
                    <a:bodyPr/>
                    <a:lstStyle/>
                    <a:p>
                      <a:pPr algn="ctr"/>
                      <a:r>
                        <a:rPr kumimoji="1" lang="en-US" altLang="ja-JP" sz="900" b="0" dirty="0">
                          <a:latin typeface="+mj-ea"/>
                          <a:ea typeface="+mj-ea"/>
                        </a:rPr>
                        <a:t>10</a:t>
                      </a:r>
                      <a:r>
                        <a:rPr kumimoji="1" lang="ja-JP" altLang="en-US" sz="900" b="0" dirty="0">
                          <a:latin typeface="+mj-ea"/>
                          <a:ea typeface="+mj-ea"/>
                        </a:rPr>
                        <a:t>～</a:t>
                      </a:r>
                      <a:r>
                        <a:rPr kumimoji="1" lang="en-US" altLang="ja-JP" sz="900" b="0" dirty="0">
                          <a:latin typeface="+mj-ea"/>
                          <a:ea typeface="+mj-ea"/>
                        </a:rPr>
                        <a:t>12</a:t>
                      </a:r>
                      <a:r>
                        <a:rPr kumimoji="1" lang="ja-JP" altLang="en-US" sz="900" b="0" dirty="0">
                          <a:latin typeface="+mj-ea"/>
                          <a:ea typeface="+mj-ea"/>
                        </a:rPr>
                        <a:t>月</a:t>
                      </a:r>
                    </a:p>
                  </a:txBody>
                  <a:tcPr marL="62652" marR="62652" marT="31326" marB="31326">
                    <a:solidFill>
                      <a:schemeClr val="accent5">
                        <a:lumMod val="50000"/>
                      </a:schemeClr>
                    </a:solidFill>
                  </a:tcPr>
                </a:tc>
                <a:tc>
                  <a:txBody>
                    <a:bodyPr/>
                    <a:lstStyle/>
                    <a:p>
                      <a:pPr algn="ctr"/>
                      <a:r>
                        <a:rPr kumimoji="1" lang="ja-JP" altLang="en-US" sz="900" b="0" dirty="0">
                          <a:latin typeface="+mj-ea"/>
                          <a:ea typeface="+mj-ea"/>
                        </a:rPr>
                        <a:t>１～３月</a:t>
                      </a:r>
                    </a:p>
                  </a:txBody>
                  <a:tcPr marL="62652" marR="62652" marT="31326" marB="31326">
                    <a:solidFill>
                      <a:schemeClr val="accent5">
                        <a:lumMod val="50000"/>
                      </a:schemeClr>
                    </a:solidFill>
                  </a:tcPr>
                </a:tc>
                <a:extLst>
                  <a:ext uri="{0D108BD9-81ED-4DB2-BD59-A6C34878D82A}">
                    <a16:rowId xmlns:a16="http://schemas.microsoft.com/office/drawing/2014/main" xmlns="" val="10000"/>
                  </a:ext>
                </a:extLst>
              </a:tr>
              <a:tr h="539929">
                <a:tc>
                  <a:txBody>
                    <a:bodyPr/>
                    <a:lstStyle/>
                    <a:p>
                      <a:r>
                        <a:rPr kumimoji="1" lang="ja-JP" altLang="en-US" sz="850" dirty="0"/>
                        <a:t>病床機能報告等のデータ等を踏まえ、各医療機関の役割を明確化</a:t>
                      </a:r>
                    </a:p>
                  </a:txBody>
                  <a:tcPr marL="36000" marR="36000" marT="31326" marB="31326" anchor="ctr">
                    <a:solidFill>
                      <a:schemeClr val="accent5">
                        <a:lumMod val="20000"/>
                        <a:lumOff val="80000"/>
                      </a:schemeClr>
                    </a:solidFill>
                  </a:tcPr>
                </a:tc>
                <a:tc>
                  <a:txBody>
                    <a:bodyPr/>
                    <a:lstStyle/>
                    <a:p>
                      <a:r>
                        <a:rPr kumimoji="1" lang="ja-JP" altLang="en-US" sz="850" dirty="0"/>
                        <a:t>医療機能、事業等ごとの不足を補うための具体策を議論</a:t>
                      </a:r>
                    </a:p>
                  </a:txBody>
                  <a:tcPr marL="36000" marR="36000" marT="31326" marB="31326" anchor="ctr">
                    <a:solidFill>
                      <a:schemeClr val="accent5">
                        <a:lumMod val="20000"/>
                        <a:lumOff val="80000"/>
                      </a:schemeClr>
                    </a:solidFill>
                  </a:tcPr>
                </a:tc>
                <a:tc>
                  <a:txBody>
                    <a:bodyPr/>
                    <a:lstStyle/>
                    <a:p>
                      <a:r>
                        <a:rPr kumimoji="1" lang="ja-JP" altLang="en-US" sz="850" dirty="0"/>
                        <a:t>各役割を担う</a:t>
                      </a:r>
                      <a:r>
                        <a:rPr kumimoji="1" lang="ja-JP" altLang="en-US" sz="850" dirty="0">
                          <a:solidFill>
                            <a:srgbClr val="FF0000"/>
                          </a:solidFill>
                        </a:rPr>
                        <a:t>医療機関名を挙げ</a:t>
                      </a:r>
                      <a:r>
                        <a:rPr kumimoji="1" lang="ja-JP" altLang="en-US" sz="850" dirty="0"/>
                        <a:t>、機能転換等の具体策の決定</a:t>
                      </a:r>
                    </a:p>
                  </a:txBody>
                  <a:tcPr marL="36000" marR="36000" marT="31326" marB="31326" anchor="ctr">
                    <a:solidFill>
                      <a:schemeClr val="accent5">
                        <a:lumMod val="20000"/>
                        <a:lumOff val="80000"/>
                      </a:schemeClr>
                    </a:solidFill>
                  </a:tcPr>
                </a:tc>
                <a:tc>
                  <a:txBody>
                    <a:bodyPr/>
                    <a:lstStyle/>
                    <a:p>
                      <a:r>
                        <a:rPr kumimoji="1" lang="ja-JP" altLang="en-US" sz="850" dirty="0"/>
                        <a:t>具体的な医療機関名や進捗評価指標、次年度基金の活用等を含む取りまとめ</a:t>
                      </a:r>
                    </a:p>
                  </a:txBody>
                  <a:tcPr marL="36000" marR="36000" marT="31326" marB="31326" anchor="ctr">
                    <a:solidFill>
                      <a:schemeClr val="accent5">
                        <a:lumMod val="20000"/>
                        <a:lumOff val="80000"/>
                      </a:schemeClr>
                    </a:solidFill>
                  </a:tcPr>
                </a:tc>
                <a:extLst>
                  <a:ext uri="{0D108BD9-81ED-4DB2-BD59-A6C34878D82A}">
                    <a16:rowId xmlns:a16="http://schemas.microsoft.com/office/drawing/2014/main" xmlns="" val="10001"/>
                  </a:ext>
                </a:extLst>
              </a:tr>
            </a:tbl>
          </a:graphicData>
        </a:graphic>
      </p:graphicFrame>
      <p:sp>
        <p:nvSpPr>
          <p:cNvPr id="16" name="テキスト ボックス 15"/>
          <p:cNvSpPr txBox="1"/>
          <p:nvPr/>
        </p:nvSpPr>
        <p:spPr>
          <a:xfrm>
            <a:off x="5857895" y="3917167"/>
            <a:ext cx="3723699"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●地域医療構想調整会議の議論のサイクル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 name="テキスト ボックス 3"/>
          <p:cNvSpPr txBox="1"/>
          <p:nvPr/>
        </p:nvSpPr>
        <p:spPr>
          <a:xfrm>
            <a:off x="328618" y="1641877"/>
            <a:ext cx="2960687" cy="307777"/>
          </a:xfrm>
          <a:prstGeom prst="rect">
            <a:avLst/>
          </a:prstGeom>
          <a:noFill/>
          <a:ln w="28575">
            <a:solidFill>
              <a:schemeClr val="accent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ja-JP" altLang="en-US" sz="1400" b="1" i="0" u="sng"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約</a:t>
            </a:r>
            <a:r>
              <a:rPr lang="en-US" altLang="ja-JP" sz="1400" b="1" u="sng" dirty="0">
                <a:solidFill>
                  <a:srgbClr val="FF0000"/>
                </a:solidFill>
                <a:latin typeface="Calibri"/>
                <a:ea typeface="ＭＳ Ｐゴシック" panose="020B0600070205080204" pitchFamily="50" charset="-128"/>
              </a:rPr>
              <a:t>810</a:t>
            </a:r>
            <a:r>
              <a:rPr kumimoji="1" lang="ja-JP" altLang="en-US" sz="1400" b="1" i="0" u="sng"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病院</a:t>
            </a:r>
            <a:endParaRPr kumimoji="1" lang="ja-JP" altLang="en-US" sz="1400" b="1"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184046" y="1591106"/>
            <a:ext cx="1233293" cy="254282"/>
          </a:xfrm>
          <a:prstGeom prst="rect">
            <a:avLst/>
          </a:prstGeom>
          <a:solidFill>
            <a:schemeClr val="accent2">
              <a:lumMod val="20000"/>
              <a:lumOff val="8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対象病院数</a:t>
            </a:r>
          </a:p>
        </p:txBody>
      </p:sp>
    </p:spTree>
    <p:extLst>
      <p:ext uri="{BB962C8B-B14F-4D97-AF65-F5344CB8AC3E}">
        <p14:creationId xmlns:p14="http://schemas.microsoft.com/office/powerpoint/2010/main" val="4003158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73100" y="1299740"/>
            <a:ext cx="8712200" cy="523220"/>
          </a:xfrm>
          <a:prstGeom prst="rect">
            <a:avLst/>
          </a:prstGeom>
          <a:solidFill>
            <a:schemeClr val="bg1"/>
          </a:solidFill>
          <a:ln>
            <a:solidFill>
              <a:schemeClr val="tx1"/>
            </a:solidFill>
            <a:prstDash val="dash"/>
          </a:ln>
        </p:spPr>
        <p:txBody>
          <a:bodyPr wrap="square" rtlCol="0">
            <a:spAutoFit/>
          </a:bodyPr>
          <a:lstStyle/>
          <a:p>
            <a:r>
              <a:rPr lang="ja-JP" altLang="en-US" sz="1400" dirty="0" smtClean="0">
                <a:solidFill>
                  <a:prstClr val="black"/>
                </a:solidFill>
                <a:latin typeface="ＭＳ Ｐゴシック" panose="020B0600070205080204" pitchFamily="50" charset="-128"/>
                <a:ea typeface="ＭＳ Ｐゴシック" panose="020B0600070205080204" pitchFamily="50" charset="-128"/>
              </a:rPr>
              <a:t>都道府県</a:t>
            </a:r>
            <a:r>
              <a:rPr lang="ja-JP" altLang="en-US" sz="1400" dirty="0">
                <a:solidFill>
                  <a:prstClr val="black"/>
                </a:solidFill>
                <a:latin typeface="ＭＳ Ｐゴシック" panose="020B0600070205080204" pitchFamily="50" charset="-128"/>
                <a:ea typeface="ＭＳ Ｐゴシック" panose="020B0600070205080204" pitchFamily="50" charset="-128"/>
              </a:rPr>
              <a:t>、市町村、地方公共団体の組合、国民健康保険団体連合会及び国民健康保険組合、日本赤十字社、社会福祉法人恩賜財団済生会、厚生農業協同組合連合会、社会福祉法人北海道社会事業</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協会</a:t>
            </a:r>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0" y="0"/>
            <a:ext cx="9906000" cy="540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solidFill>
                  <a:prstClr val="white"/>
                </a:solidFill>
                <a:latin typeface="ＭＳ Ｐゴシック" panose="020B0600070205080204" pitchFamily="50" charset="-128"/>
                <a:ea typeface="ＭＳ Ｐゴシック" panose="020B0600070205080204" pitchFamily="50" charset="-128"/>
              </a:rPr>
              <a:t>公的医療機関等について</a:t>
            </a:r>
            <a:endParaRPr lang="ja-JP" altLang="en-US" sz="2800" b="1" dirty="0">
              <a:solidFill>
                <a:prstClr val="white"/>
              </a:solidFill>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9509" y="6534463"/>
            <a:ext cx="9906000" cy="252000"/>
          </a:xfrm>
        </p:spPr>
        <p:txBody>
          <a:bodyPr/>
          <a:lstStyle/>
          <a:p>
            <a:pPr algn="ctr"/>
            <a:fld id="{D2D8002D-B5B0-4BAC-B1F6-782DDCCE6D9C}" type="slidenum">
              <a:rPr lang="ja-JP" altLang="en-US" sz="1800" b="0" smtClean="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rPr>
              <a:pPr algn="ctr"/>
              <a:t>6</a:t>
            </a:fld>
            <a:endParaRPr lang="ja-JP" altLang="en-US" sz="1800" b="0" dirty="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41316" y="2187230"/>
            <a:ext cx="8982694" cy="1593193"/>
          </a:xfrm>
          <a:prstGeom prst="rect">
            <a:avLst/>
          </a:prstGeom>
          <a:noFill/>
        </p:spPr>
        <p:txBody>
          <a:bodyPr wrap="square" rtlCol="0">
            <a:spAutoFit/>
          </a:bodyPr>
          <a:lstStyle/>
          <a:p>
            <a:pPr marL="177800" indent="-177800">
              <a:lnSpc>
                <a:spcPts val="2400"/>
              </a:lnSpc>
            </a:pPr>
            <a:r>
              <a:rPr lang="ja-JP" altLang="en-US" dirty="0" smtClean="0">
                <a:solidFill>
                  <a:prstClr val="black"/>
                </a:solidFill>
                <a:latin typeface="ＭＳ Ｐゴシック" panose="020B0600070205080204" pitchFamily="50" charset="-128"/>
                <a:ea typeface="ＭＳ Ｐゴシック" panose="020B0600070205080204" pitchFamily="50" charset="-128"/>
              </a:rPr>
              <a:t>○　公的医療機関は、</a:t>
            </a:r>
            <a:r>
              <a:rPr lang="ja-JP" altLang="en-US" u="sng" dirty="0" smtClean="0">
                <a:solidFill>
                  <a:prstClr val="black"/>
                </a:solidFill>
                <a:latin typeface="ＭＳ Ｐゴシック" panose="020B0600070205080204" pitchFamily="50" charset="-128"/>
                <a:ea typeface="ＭＳ Ｐゴシック" panose="020B0600070205080204" pitchFamily="50" charset="-128"/>
              </a:rPr>
              <a:t>「戦後、医療機関の計画的整備を図る</a:t>
            </a:r>
            <a:r>
              <a:rPr lang="ja-JP" altLang="en-US" u="sng" dirty="0">
                <a:solidFill>
                  <a:prstClr val="black"/>
                </a:solidFill>
                <a:latin typeface="ＭＳ Ｐゴシック" panose="020B0600070205080204" pitchFamily="50" charset="-128"/>
                <a:ea typeface="ＭＳ Ｐゴシック" panose="020B0600070205080204" pitchFamily="50" charset="-128"/>
              </a:rPr>
              <a:t>に</a:t>
            </a:r>
            <a:r>
              <a:rPr lang="ja-JP" altLang="en-US" u="sng" dirty="0" smtClean="0">
                <a:solidFill>
                  <a:prstClr val="black"/>
                </a:solidFill>
                <a:latin typeface="ＭＳ Ｐゴシック" panose="020B0600070205080204" pitchFamily="50" charset="-128"/>
                <a:ea typeface="ＭＳ Ｐゴシック" panose="020B0600070205080204" pitchFamily="50" charset="-128"/>
              </a:rPr>
              <a:t>当たり、国民に必要な医療を確保するとともに、医療の向上を進めるための中核」としての役割を担う</a:t>
            </a:r>
            <a:r>
              <a:rPr lang="ja-JP" altLang="en-US" dirty="0" smtClean="0">
                <a:solidFill>
                  <a:prstClr val="black"/>
                </a:solidFill>
                <a:latin typeface="ＭＳ Ｐゴシック" panose="020B0600070205080204" pitchFamily="50" charset="-128"/>
                <a:ea typeface="ＭＳ Ｐゴシック" panose="020B0600070205080204" pitchFamily="50" charset="-128"/>
              </a:rPr>
              <a:t>ものとされ、また、公的医療機関は、</a:t>
            </a:r>
            <a:r>
              <a:rPr lang="ja-JP" altLang="en-US" u="sng" dirty="0" smtClean="0">
                <a:solidFill>
                  <a:prstClr val="black"/>
                </a:solidFill>
                <a:latin typeface="ＭＳ Ｐゴシック" panose="020B0600070205080204" pitchFamily="50" charset="-128"/>
                <a:ea typeface="ＭＳ Ｐゴシック" panose="020B0600070205080204" pitchFamily="50" charset="-128"/>
              </a:rPr>
              <a:t>「医療のみならず保健、予防、医療関係者の養成、へき地における医療等一般の医療機関に常に期待することのできない業務を積極的に行い、これらを一体的に運営」するという特徴を有する</a:t>
            </a:r>
            <a:r>
              <a:rPr lang="ja-JP" altLang="en-US" dirty="0" smtClean="0">
                <a:solidFill>
                  <a:prstClr val="black"/>
                </a:solidFill>
                <a:latin typeface="ＭＳ Ｐゴシック" panose="020B0600070205080204" pitchFamily="50" charset="-128"/>
                <a:ea typeface="ＭＳ Ｐゴシック" panose="020B0600070205080204" pitchFamily="50" charset="-128"/>
              </a:rPr>
              <a:t>。</a:t>
            </a:r>
            <a:endParaRPr lang="ja-JP" altLang="en-US" dirty="0">
              <a:solidFill>
                <a:prstClr val="black"/>
              </a:solidFill>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541316" y="4154773"/>
            <a:ext cx="8982694" cy="1323439"/>
          </a:xfrm>
          <a:prstGeom prst="rect">
            <a:avLst/>
          </a:prstGeom>
          <a:noFill/>
        </p:spPr>
        <p:txBody>
          <a:bodyPr wrap="square" rtlCol="0">
            <a:spAutoFit/>
          </a:bodyPr>
          <a:lstStyle/>
          <a:p>
            <a:pPr marL="177800" indent="-177800">
              <a:lnSpc>
                <a:spcPts val="2400"/>
              </a:lnSpc>
            </a:pPr>
            <a:r>
              <a:rPr lang="ja-JP" altLang="en-US" dirty="0">
                <a:solidFill>
                  <a:prstClr val="black"/>
                </a:solidFill>
                <a:latin typeface="ＭＳ Ｐゴシック" panose="020B0600070205080204" pitchFamily="50" charset="-128"/>
                <a:ea typeface="ＭＳ Ｐゴシック" panose="020B0600070205080204" pitchFamily="50" charset="-128"/>
              </a:rPr>
              <a:t>○　また、医療法第７条の２第１項では、公的医療機関の開設者を含む以下の者が規定されており、これらの者が開設する医療機関</a:t>
            </a:r>
            <a:r>
              <a:rPr lang="ja-JP" altLang="en-US" dirty="0" smtClean="0">
                <a:solidFill>
                  <a:prstClr val="black"/>
                </a:solidFill>
                <a:latin typeface="ＭＳ Ｐゴシック" panose="020B0600070205080204" pitchFamily="50" charset="-128"/>
                <a:ea typeface="ＭＳ Ｐゴシック" panose="020B0600070205080204" pitchFamily="50" charset="-128"/>
              </a:rPr>
              <a:t>（</a:t>
            </a:r>
            <a:r>
              <a:rPr lang="ja-JP" altLang="en-US" u="sng" dirty="0" smtClean="0">
                <a:solidFill>
                  <a:prstClr val="black"/>
                </a:solidFill>
                <a:latin typeface="ＭＳ Ｐゴシック" panose="020B0600070205080204" pitchFamily="50" charset="-128"/>
                <a:ea typeface="ＭＳ Ｐゴシック" panose="020B0600070205080204" pitchFamily="50" charset="-128"/>
              </a:rPr>
              <a:t>公的</a:t>
            </a:r>
            <a:r>
              <a:rPr lang="ja-JP" altLang="en-US" u="sng" dirty="0">
                <a:solidFill>
                  <a:prstClr val="black"/>
                </a:solidFill>
                <a:latin typeface="ＭＳ Ｐゴシック" panose="020B0600070205080204" pitchFamily="50" charset="-128"/>
                <a:ea typeface="ＭＳ Ｐゴシック" panose="020B0600070205080204" pitchFamily="50" charset="-128"/>
              </a:rPr>
              <a:t>医療機関</a:t>
            </a:r>
            <a:r>
              <a:rPr lang="ja-JP" altLang="en-US" u="sng" dirty="0" smtClean="0">
                <a:solidFill>
                  <a:prstClr val="black"/>
                </a:solidFill>
                <a:latin typeface="ＭＳ Ｐゴシック" panose="020B0600070205080204" pitchFamily="50" charset="-128"/>
                <a:ea typeface="ＭＳ Ｐゴシック" panose="020B0600070205080204" pitchFamily="50" charset="-128"/>
              </a:rPr>
              <a:t>等</a:t>
            </a:r>
            <a:r>
              <a:rPr lang="ja-JP" altLang="en-US" dirty="0" smtClean="0">
                <a:solidFill>
                  <a:prstClr val="black"/>
                </a:solidFill>
                <a:latin typeface="ＭＳ Ｐゴシック" panose="020B0600070205080204" pitchFamily="50" charset="-128"/>
                <a:ea typeface="ＭＳ Ｐゴシック" panose="020B0600070205080204" pitchFamily="50" charset="-128"/>
              </a:rPr>
              <a:t>）</a:t>
            </a:r>
            <a:r>
              <a:rPr lang="ja-JP" altLang="en-US" dirty="0">
                <a:solidFill>
                  <a:prstClr val="black"/>
                </a:solidFill>
                <a:latin typeface="ＭＳ Ｐゴシック" panose="020B0600070205080204" pitchFamily="50" charset="-128"/>
                <a:ea typeface="ＭＳ Ｐゴシック" panose="020B0600070205080204" pitchFamily="50" charset="-128"/>
              </a:rPr>
              <a:t>については、</a:t>
            </a:r>
            <a:r>
              <a:rPr lang="ja-JP" altLang="en-US" u="sng" dirty="0">
                <a:solidFill>
                  <a:prstClr val="black"/>
                </a:solidFill>
                <a:latin typeface="ＭＳ Ｐゴシック" panose="020B0600070205080204" pitchFamily="50" charset="-128"/>
                <a:ea typeface="ＭＳ Ｐゴシック" panose="020B0600070205080204" pitchFamily="50" charset="-128"/>
              </a:rPr>
              <a:t>地域医療構想の達成を図るために都道府県知事が行使することができることとされている権限の位置付けが、他の医療機関に対するものと異なる</a:t>
            </a:r>
            <a:r>
              <a:rPr lang="ja-JP" altLang="en-US" dirty="0">
                <a:solidFill>
                  <a:prstClr val="black"/>
                </a:solidFill>
                <a:latin typeface="ＭＳ Ｐゴシック" panose="020B0600070205080204" pitchFamily="50" charset="-128"/>
                <a:ea typeface="ＭＳ Ｐゴシック" panose="020B0600070205080204" pitchFamily="50" charset="-128"/>
              </a:rPr>
              <a:t>。</a:t>
            </a:r>
          </a:p>
        </p:txBody>
      </p:sp>
      <p:sp>
        <p:nvSpPr>
          <p:cNvPr id="10" name="テキスト ボックス 9"/>
          <p:cNvSpPr txBox="1"/>
          <p:nvPr/>
        </p:nvSpPr>
        <p:spPr>
          <a:xfrm>
            <a:off x="541316" y="810730"/>
            <a:ext cx="8982694" cy="369332"/>
          </a:xfrm>
          <a:prstGeom prst="rect">
            <a:avLst/>
          </a:prstGeom>
          <a:noFill/>
        </p:spPr>
        <p:txBody>
          <a:bodyPr wrap="square" rtlCol="0">
            <a:spAutoFit/>
          </a:bodyPr>
          <a:lstStyle/>
          <a:p>
            <a:pPr marL="177800" indent="-177800">
              <a:lnSpc>
                <a:spcPts val="2400"/>
              </a:lnSpc>
            </a:pPr>
            <a:r>
              <a:rPr lang="ja-JP" altLang="en-US" dirty="0">
                <a:solidFill>
                  <a:prstClr val="black"/>
                </a:solidFill>
                <a:latin typeface="ＭＳ Ｐゴシック" panose="020B0600070205080204" pitchFamily="50" charset="-128"/>
                <a:ea typeface="ＭＳ Ｐゴシック" panose="020B0600070205080204" pitchFamily="50" charset="-128"/>
              </a:rPr>
              <a:t>○　</a:t>
            </a:r>
            <a:r>
              <a:rPr lang="ja-JP" altLang="en-US" u="sng" dirty="0">
                <a:solidFill>
                  <a:prstClr val="black"/>
                </a:solidFill>
                <a:latin typeface="ＭＳ Ｐゴシック" panose="020B0600070205080204" pitchFamily="50" charset="-128"/>
                <a:ea typeface="ＭＳ Ｐゴシック" panose="020B0600070205080204" pitchFamily="50" charset="-128"/>
              </a:rPr>
              <a:t>公的医療機関</a:t>
            </a:r>
            <a:r>
              <a:rPr lang="ja-JP" altLang="en-US" dirty="0">
                <a:solidFill>
                  <a:prstClr val="black"/>
                </a:solidFill>
                <a:latin typeface="ＭＳ Ｐゴシック" panose="020B0600070205080204" pitchFamily="50" charset="-128"/>
                <a:ea typeface="ＭＳ Ｐゴシック" panose="020B0600070205080204" pitchFamily="50" charset="-128"/>
              </a:rPr>
              <a:t>は、医療法第</a:t>
            </a:r>
            <a:r>
              <a:rPr lang="en-US" altLang="ja-JP" dirty="0">
                <a:solidFill>
                  <a:prstClr val="black"/>
                </a:solidFill>
                <a:latin typeface="ＭＳ Ｐゴシック" panose="020B0600070205080204" pitchFamily="50" charset="-128"/>
                <a:ea typeface="ＭＳ Ｐゴシック" panose="020B0600070205080204" pitchFamily="50" charset="-128"/>
              </a:rPr>
              <a:t>31</a:t>
            </a:r>
            <a:r>
              <a:rPr lang="ja-JP" altLang="en-US" dirty="0">
                <a:solidFill>
                  <a:prstClr val="black"/>
                </a:solidFill>
                <a:latin typeface="ＭＳ Ｐゴシック" panose="020B0600070205080204" pitchFamily="50" charset="-128"/>
                <a:ea typeface="ＭＳ Ｐゴシック" panose="020B0600070205080204" pitchFamily="50" charset="-128"/>
              </a:rPr>
              <a:t>条において、</a:t>
            </a:r>
            <a:r>
              <a:rPr lang="ja-JP" altLang="en-US" u="sng" dirty="0">
                <a:solidFill>
                  <a:prstClr val="black"/>
                </a:solidFill>
                <a:latin typeface="ＭＳ Ｐゴシック" panose="020B0600070205080204" pitchFamily="50" charset="-128"/>
                <a:ea typeface="ＭＳ Ｐゴシック" panose="020B0600070205080204" pitchFamily="50" charset="-128"/>
              </a:rPr>
              <a:t>次の者が開設する医療機関</a:t>
            </a:r>
            <a:r>
              <a:rPr lang="ja-JP" altLang="en-US" dirty="0">
                <a:solidFill>
                  <a:prstClr val="black"/>
                </a:solidFill>
                <a:latin typeface="ＭＳ Ｐゴシック" panose="020B0600070205080204" pitchFamily="50" charset="-128"/>
                <a:ea typeface="ＭＳ Ｐゴシック" panose="020B0600070205080204" pitchFamily="50" charset="-128"/>
              </a:rPr>
              <a:t>とされている。</a:t>
            </a:r>
            <a:endParaRPr lang="en-US" altLang="ja-JP" dirty="0">
              <a:solidFill>
                <a:prstClr val="black"/>
              </a:solidFill>
              <a:latin typeface="ＭＳ Ｐゴシック" panose="020B0600070205080204" pitchFamily="50" charset="-128"/>
              <a:ea typeface="ＭＳ Ｐゴシック" panose="020B0600070205080204" pitchFamily="50" charset="-128"/>
            </a:endParaRPr>
          </a:p>
        </p:txBody>
      </p:sp>
      <p:sp>
        <p:nvSpPr>
          <p:cNvPr id="12" name="テキスト ボックス 11"/>
          <p:cNvSpPr txBox="1"/>
          <p:nvPr/>
        </p:nvSpPr>
        <p:spPr>
          <a:xfrm>
            <a:off x="673100" y="5589107"/>
            <a:ext cx="8712200" cy="738664"/>
          </a:xfrm>
          <a:prstGeom prst="rect">
            <a:avLst/>
          </a:prstGeom>
          <a:solidFill>
            <a:schemeClr val="bg1"/>
          </a:solidFill>
          <a:ln>
            <a:solidFill>
              <a:schemeClr val="tx1"/>
            </a:solidFill>
            <a:prstDash val="dash"/>
          </a:ln>
        </p:spPr>
        <p:txBody>
          <a:bodyPr wrap="square" rtlCol="0">
            <a:spAutoFit/>
          </a:bodyPr>
          <a:lstStyle/>
          <a:p>
            <a:r>
              <a:rPr lang="ja-JP" altLang="en-US" sz="1400" dirty="0" smtClean="0">
                <a:solidFill>
                  <a:prstClr val="black"/>
                </a:solidFill>
                <a:latin typeface="ＭＳ Ｐゴシック" panose="020B0600070205080204" pitchFamily="50" charset="-128"/>
                <a:ea typeface="ＭＳ Ｐゴシック" panose="020B0600070205080204" pitchFamily="50" charset="-128"/>
              </a:rPr>
              <a:t>公的</a:t>
            </a:r>
            <a:r>
              <a:rPr lang="ja-JP" altLang="en-US" sz="1400" dirty="0">
                <a:solidFill>
                  <a:prstClr val="black"/>
                </a:solidFill>
                <a:latin typeface="ＭＳ Ｐゴシック" panose="020B0600070205080204" pitchFamily="50" charset="-128"/>
                <a:ea typeface="ＭＳ Ｐゴシック" panose="020B0600070205080204" pitchFamily="50" charset="-128"/>
              </a:rPr>
              <a:t>医療機関の開設者、国家公務員共済組合連合会、地方公務員共済組合連合会、</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公立学校共済組合、</a:t>
            </a:r>
            <a:r>
              <a:rPr lang="ja-JP" altLang="en-US" sz="1400" dirty="0">
                <a:solidFill>
                  <a:prstClr val="black"/>
                </a:solidFill>
                <a:latin typeface="ＭＳ Ｐゴシック" panose="020B0600070205080204" pitchFamily="50" charset="-128"/>
                <a:ea typeface="ＭＳ Ｐゴシック" panose="020B0600070205080204" pitchFamily="50" charset="-128"/>
              </a:rPr>
              <a:t>日本私立学校振興・共済事業団</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、健康保険組合及び健康</a:t>
            </a:r>
            <a:r>
              <a:rPr lang="ja-JP" altLang="en-US" sz="1400" dirty="0">
                <a:solidFill>
                  <a:prstClr val="black"/>
                </a:solidFill>
                <a:latin typeface="ＭＳ Ｐゴシック" panose="020B0600070205080204" pitchFamily="50" charset="-128"/>
                <a:ea typeface="ＭＳ Ｐゴシック" panose="020B0600070205080204" pitchFamily="50" charset="-128"/>
              </a:rPr>
              <a:t>保険組合連合会、国民健康</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保険組合及び</a:t>
            </a:r>
            <a:r>
              <a:rPr lang="ja-JP" altLang="en-US" sz="1400" dirty="0">
                <a:solidFill>
                  <a:prstClr val="black"/>
                </a:solidFill>
                <a:latin typeface="ＭＳ Ｐゴシック" panose="020B0600070205080204" pitchFamily="50" charset="-128"/>
                <a:ea typeface="ＭＳ Ｐゴシック" panose="020B0600070205080204" pitchFamily="50" charset="-128"/>
              </a:rPr>
              <a:t>国民健康</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保険団体</a:t>
            </a:r>
            <a:r>
              <a:rPr lang="ja-JP" altLang="en-US" sz="1400" dirty="0">
                <a:solidFill>
                  <a:prstClr val="black"/>
                </a:solidFill>
                <a:latin typeface="ＭＳ Ｐゴシック" panose="020B0600070205080204" pitchFamily="50" charset="-128"/>
                <a:ea typeface="ＭＳ Ｐゴシック" panose="020B0600070205080204" pitchFamily="50" charset="-128"/>
              </a:rPr>
              <a:t>連合会、独立行政法人地域医療機能推進</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機構</a:t>
            </a:r>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6324600" y="3503424"/>
            <a:ext cx="3199409" cy="276999"/>
          </a:xfrm>
          <a:prstGeom prst="rect">
            <a:avLst/>
          </a:prstGeom>
          <a:noFill/>
        </p:spPr>
        <p:txBody>
          <a:bodyPr wrap="square" rtlCol="0">
            <a:spAutoFit/>
          </a:bodyPr>
          <a:lstStyle/>
          <a:p>
            <a:pPr marL="177800" indent="-177800"/>
            <a:r>
              <a:rPr lang="ja-JP" altLang="en-US" sz="1200" dirty="0">
                <a:solidFill>
                  <a:prstClr val="black"/>
                </a:solidFill>
                <a:latin typeface="ＭＳ Ｐゴシック" panose="020B0600070205080204" pitchFamily="50" charset="-128"/>
                <a:ea typeface="ＭＳ Ｐゴシック" panose="020B0600070205080204" pitchFamily="50" charset="-128"/>
              </a:rPr>
              <a:t>　</a:t>
            </a:r>
            <a:r>
              <a:rPr lang="en-US" altLang="ja-JP" sz="12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200" dirty="0" smtClean="0">
                <a:solidFill>
                  <a:prstClr val="black"/>
                </a:solidFill>
                <a:latin typeface="ＭＳ Ｐゴシック" panose="020B0600070205080204" pitchFamily="50" charset="-128"/>
                <a:ea typeface="ＭＳ Ｐゴシック" panose="020B0600070205080204" pitchFamily="50" charset="-128"/>
              </a:rPr>
              <a:t>「」部分は医療法コンメンタールより抜粋</a:t>
            </a:r>
            <a:endParaRPr lang="ja-JP" altLang="en-US" sz="1200"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19602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40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ＭＳ Ｐゴシック" panose="020B0600070205080204" pitchFamily="50" charset="-128"/>
                <a:ea typeface="ＭＳ Ｐゴシック" panose="020B0600070205080204" pitchFamily="50" charset="-128"/>
              </a:rPr>
              <a:t>新公立病院改革ガイドラインにおける公立病院に期待される主な機能</a:t>
            </a:r>
            <a:endParaRPr lang="ja-JP" altLang="en-US" sz="24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9509" y="6534463"/>
            <a:ext cx="9906000" cy="252000"/>
          </a:xfrm>
        </p:spPr>
        <p:txBody>
          <a:bodyPr/>
          <a:lstStyle/>
          <a:p>
            <a:pPr algn="ctr"/>
            <a:fld id="{D2D8002D-B5B0-4BAC-B1F6-782DDCCE6D9C}" type="slidenum">
              <a:rPr lang="ja-JP" altLang="en-US" sz="1800" b="0" smtClean="0">
                <a:solidFill>
                  <a:prstClr val="black">
                    <a:tint val="75000"/>
                  </a:prstClr>
                </a:solidFill>
              </a:rPr>
              <a:pPr algn="ctr"/>
              <a:t>7</a:t>
            </a:fld>
            <a:endParaRPr lang="ja-JP" altLang="en-US" sz="1800" b="0" dirty="0">
              <a:solidFill>
                <a:prstClr val="black">
                  <a:tint val="75000"/>
                </a:prstClr>
              </a:solidFill>
            </a:endParaRPr>
          </a:p>
        </p:txBody>
      </p:sp>
      <p:sp>
        <p:nvSpPr>
          <p:cNvPr id="5" name="テキスト ボックス 4"/>
          <p:cNvSpPr txBox="1"/>
          <p:nvPr/>
        </p:nvSpPr>
        <p:spPr>
          <a:xfrm>
            <a:off x="263075" y="3185325"/>
            <a:ext cx="9344064" cy="3046988"/>
          </a:xfrm>
          <a:prstGeom prst="rect">
            <a:avLst/>
          </a:prstGeom>
          <a:noFill/>
          <a:ln>
            <a:solidFill>
              <a:schemeClr val="tx1"/>
            </a:solidFill>
            <a:prstDash val="dash"/>
          </a:ln>
        </p:spPr>
        <p:txBody>
          <a:bodyPr wrap="square" rtlCol="0">
            <a:spAutoFit/>
          </a:bodyPr>
          <a:lstStyle/>
          <a:p>
            <a:r>
              <a:rPr lang="en-US" altLang="ja-JP" sz="1600" dirty="0" smtClean="0">
                <a:latin typeface="ＭＳ Ｐゴシック" panose="020B0600070205080204" pitchFamily="50" charset="-128"/>
                <a:ea typeface="ＭＳ Ｐゴシック" panose="020B0600070205080204" pitchFamily="50" charset="-128"/>
              </a:rPr>
              <a:t>【</a:t>
            </a:r>
            <a:r>
              <a:rPr lang="ja-JP" altLang="en-US" sz="1600" dirty="0" smtClean="0">
                <a:latin typeface="ＭＳ Ｐゴシック" panose="020B0600070205080204" pitchFamily="50" charset="-128"/>
                <a:ea typeface="ＭＳ Ｐゴシック" panose="020B0600070205080204" pitchFamily="50" charset="-128"/>
              </a:rPr>
              <a:t>新公立病院改革ガイドライン（平成</a:t>
            </a:r>
            <a:r>
              <a:rPr lang="en-US" altLang="ja-JP" sz="1600" dirty="0" smtClean="0">
                <a:latin typeface="ＭＳ Ｐゴシック" panose="020B0600070205080204" pitchFamily="50" charset="-128"/>
                <a:ea typeface="ＭＳ Ｐゴシック" panose="020B0600070205080204" pitchFamily="50" charset="-128"/>
              </a:rPr>
              <a:t>27</a:t>
            </a:r>
            <a:r>
              <a:rPr lang="ja-JP" altLang="en-US" sz="1600" dirty="0" smtClean="0">
                <a:latin typeface="ＭＳ Ｐゴシック" panose="020B0600070205080204" pitchFamily="50" charset="-128"/>
                <a:ea typeface="ＭＳ Ｐゴシック" panose="020B0600070205080204" pitchFamily="50" charset="-128"/>
              </a:rPr>
              <a:t>年</a:t>
            </a:r>
            <a:r>
              <a:rPr lang="ja-JP" altLang="en-US" sz="1600" dirty="0">
                <a:latin typeface="ＭＳ Ｐゴシック" panose="020B0600070205080204" pitchFamily="50" charset="-128"/>
                <a:ea typeface="ＭＳ Ｐゴシック" panose="020B0600070205080204" pitchFamily="50" charset="-128"/>
              </a:rPr>
              <a:t>３</a:t>
            </a:r>
            <a:r>
              <a:rPr lang="ja-JP" altLang="en-US" sz="1600" dirty="0" smtClean="0">
                <a:latin typeface="ＭＳ Ｐゴシック" panose="020B0600070205080204" pitchFamily="50" charset="-128"/>
                <a:ea typeface="ＭＳ Ｐゴシック" panose="020B0600070205080204" pitchFamily="50" charset="-128"/>
              </a:rPr>
              <a:t>月）より抜粋</a:t>
            </a:r>
            <a:r>
              <a:rPr lang="en-US" altLang="ja-JP" sz="1600" dirty="0" smtClean="0">
                <a:latin typeface="ＭＳ Ｐゴシック" panose="020B0600070205080204" pitchFamily="50" charset="-128"/>
                <a:ea typeface="ＭＳ Ｐゴシック" panose="020B0600070205080204" pitchFamily="50" charset="-128"/>
              </a:rPr>
              <a:t>】</a:t>
            </a:r>
          </a:p>
          <a:p>
            <a:r>
              <a:rPr lang="ja-JP" altLang="en-US" sz="1600" dirty="0" smtClean="0">
                <a:latin typeface="ＭＳ Ｐゴシック" panose="020B0600070205080204" pitchFamily="50" charset="-128"/>
                <a:ea typeface="ＭＳ Ｐゴシック" panose="020B0600070205080204" pitchFamily="50" charset="-128"/>
              </a:rPr>
              <a:t>第２　地方</a:t>
            </a:r>
            <a:r>
              <a:rPr lang="ja-JP" altLang="en-US" sz="1600" dirty="0">
                <a:latin typeface="ＭＳ Ｐゴシック" panose="020B0600070205080204" pitchFamily="50" charset="-128"/>
                <a:ea typeface="ＭＳ Ｐゴシック" panose="020B0600070205080204" pitchFamily="50" charset="-128"/>
              </a:rPr>
              <a:t>公共団体における新公立病院改革プランの</a:t>
            </a:r>
            <a:r>
              <a:rPr lang="ja-JP" altLang="en-US" sz="1600" dirty="0" smtClean="0">
                <a:latin typeface="ＭＳ Ｐゴシック" panose="020B0600070205080204" pitchFamily="50" charset="-128"/>
                <a:ea typeface="ＭＳ Ｐゴシック" panose="020B0600070205080204" pitchFamily="50" charset="-128"/>
              </a:rPr>
              <a:t>策定</a:t>
            </a:r>
            <a:endParaRPr lang="en-US" altLang="ja-JP" sz="1600" dirty="0" smtClean="0">
              <a:latin typeface="ＭＳ Ｐゴシック" panose="020B0600070205080204" pitchFamily="50" charset="-128"/>
              <a:ea typeface="ＭＳ Ｐゴシック" panose="020B0600070205080204" pitchFamily="50" charset="-128"/>
            </a:endParaRPr>
          </a:p>
          <a:p>
            <a:r>
              <a:rPr lang="ja-JP" altLang="en-US" sz="1600" dirty="0" smtClean="0">
                <a:latin typeface="ＭＳ Ｐゴシック" panose="020B0600070205080204" pitchFamily="50" charset="-128"/>
                <a:ea typeface="ＭＳ Ｐゴシック" panose="020B0600070205080204" pitchFamily="50" charset="-128"/>
              </a:rPr>
              <a:t>３　新改革</a:t>
            </a:r>
            <a:r>
              <a:rPr lang="ja-JP" altLang="en-US" sz="1600" dirty="0">
                <a:latin typeface="ＭＳ Ｐゴシック" panose="020B0600070205080204" pitchFamily="50" charset="-128"/>
                <a:ea typeface="ＭＳ Ｐゴシック" panose="020B0600070205080204" pitchFamily="50" charset="-128"/>
              </a:rPr>
              <a:t>プランの</a:t>
            </a:r>
            <a:r>
              <a:rPr lang="ja-JP" altLang="en-US" sz="1600" dirty="0" smtClean="0">
                <a:latin typeface="ＭＳ Ｐゴシック" panose="020B0600070205080204" pitchFamily="50" charset="-128"/>
                <a:ea typeface="ＭＳ Ｐゴシック" panose="020B0600070205080204" pitchFamily="50" charset="-128"/>
              </a:rPr>
              <a:t>内容</a:t>
            </a:r>
            <a:endParaRPr lang="en-US" altLang="ja-JP" sz="1600" dirty="0" smtClean="0">
              <a:latin typeface="ＭＳ Ｐゴシック" panose="020B0600070205080204" pitchFamily="50" charset="-128"/>
              <a:ea typeface="ＭＳ Ｐゴシック" panose="020B0600070205080204" pitchFamily="50" charset="-128"/>
            </a:endParaRPr>
          </a:p>
          <a:p>
            <a:r>
              <a:rPr lang="en-US" altLang="ja-JP" sz="1600" dirty="0">
                <a:latin typeface="ＭＳ Ｐゴシック" panose="020B0600070205080204" pitchFamily="50" charset="-128"/>
                <a:ea typeface="ＭＳ Ｐゴシック" panose="020B0600070205080204" pitchFamily="50" charset="-128"/>
              </a:rPr>
              <a:t>(1) </a:t>
            </a:r>
            <a:r>
              <a:rPr lang="ja-JP" altLang="en-US" sz="1600" dirty="0">
                <a:latin typeface="ＭＳ Ｐゴシック" panose="020B0600070205080204" pitchFamily="50" charset="-128"/>
                <a:ea typeface="ＭＳ Ｐゴシック" panose="020B0600070205080204" pitchFamily="50" charset="-128"/>
              </a:rPr>
              <a:t>地域医療構想を踏まえた役割の明確化</a:t>
            </a:r>
          </a:p>
          <a:p>
            <a:r>
              <a:rPr lang="ja-JP" altLang="en-US" sz="1600" dirty="0" smtClean="0">
                <a:latin typeface="ＭＳ Ｐゴシック" panose="020B0600070205080204" pitchFamily="50" charset="-128"/>
                <a:ea typeface="ＭＳ Ｐゴシック" panose="020B0600070205080204" pitchFamily="50" charset="-128"/>
              </a:rPr>
              <a:t>　公立</a:t>
            </a:r>
            <a:r>
              <a:rPr lang="ja-JP" altLang="en-US" sz="1600" dirty="0">
                <a:latin typeface="ＭＳ Ｐゴシック" panose="020B0600070205080204" pitchFamily="50" charset="-128"/>
                <a:ea typeface="ＭＳ Ｐゴシック" panose="020B0600070205080204" pitchFamily="50" charset="-128"/>
              </a:rPr>
              <a:t>病院に期待される主な機能を具体的に例示すれば、</a:t>
            </a:r>
            <a:r>
              <a:rPr lang="ja-JP" altLang="en-US" sz="1600" u="sng" dirty="0">
                <a:latin typeface="ＭＳ Ｐゴシック" panose="020B0600070205080204" pitchFamily="50" charset="-128"/>
                <a:ea typeface="ＭＳ Ｐゴシック" panose="020B0600070205080204" pitchFamily="50" charset="-128"/>
              </a:rPr>
              <a:t>①山間へき地・離島など民間医療機関の立地が困難な過疎地等における一般医療の提供</a:t>
            </a:r>
            <a:r>
              <a:rPr lang="ja-JP" altLang="en-US" sz="1600" dirty="0">
                <a:latin typeface="ＭＳ Ｐゴシック" panose="020B0600070205080204" pitchFamily="50" charset="-128"/>
                <a:ea typeface="ＭＳ Ｐゴシック" panose="020B0600070205080204" pitchFamily="50" charset="-128"/>
              </a:rPr>
              <a:t>、</a:t>
            </a:r>
            <a:r>
              <a:rPr lang="ja-JP" altLang="en-US" sz="1600" u="sng" dirty="0">
                <a:latin typeface="ＭＳ Ｐゴシック" panose="020B0600070205080204" pitchFamily="50" charset="-128"/>
                <a:ea typeface="ＭＳ Ｐゴシック" panose="020B0600070205080204" pitchFamily="50" charset="-128"/>
              </a:rPr>
              <a:t>②救急・小児・周産期・災害・精神などの不採算・特殊部門に関わる医療の提供</a:t>
            </a:r>
            <a:r>
              <a:rPr lang="ja-JP" altLang="en-US" sz="1600" dirty="0">
                <a:latin typeface="ＭＳ Ｐゴシック" panose="020B0600070205080204" pitchFamily="50" charset="-128"/>
                <a:ea typeface="ＭＳ Ｐゴシック" panose="020B0600070205080204" pitchFamily="50" charset="-128"/>
              </a:rPr>
              <a:t>、</a:t>
            </a:r>
            <a:r>
              <a:rPr lang="ja-JP" altLang="en-US" sz="1600" u="sng" dirty="0">
                <a:latin typeface="ＭＳ Ｐゴシック" panose="020B0600070205080204" pitchFamily="50" charset="-128"/>
                <a:ea typeface="ＭＳ Ｐゴシック" panose="020B0600070205080204" pitchFamily="50" charset="-128"/>
              </a:rPr>
              <a:t>③県立がんセンター、県立循環器病センター等地域の民間医療機関では限界のある高度・先進医療の提供</a:t>
            </a:r>
            <a:r>
              <a:rPr lang="ja-JP" altLang="en-US" sz="1600" dirty="0">
                <a:latin typeface="ＭＳ Ｐゴシック" panose="020B0600070205080204" pitchFamily="50" charset="-128"/>
                <a:ea typeface="ＭＳ Ｐゴシック" panose="020B0600070205080204" pitchFamily="50" charset="-128"/>
              </a:rPr>
              <a:t>、</a:t>
            </a:r>
            <a:r>
              <a:rPr lang="ja-JP" altLang="en-US" sz="1600" u="sng" dirty="0">
                <a:latin typeface="ＭＳ Ｐゴシック" panose="020B0600070205080204" pitchFamily="50" charset="-128"/>
                <a:ea typeface="ＭＳ Ｐゴシック" panose="020B0600070205080204" pitchFamily="50" charset="-128"/>
              </a:rPr>
              <a:t>④研修の実施等を含む広域的な医師派遣の拠点としての機能</a:t>
            </a:r>
            <a:r>
              <a:rPr lang="ja-JP" altLang="en-US" sz="1600" dirty="0">
                <a:latin typeface="ＭＳ Ｐゴシック" panose="020B0600070205080204" pitchFamily="50" charset="-128"/>
                <a:ea typeface="ＭＳ Ｐゴシック" panose="020B0600070205080204" pitchFamily="50" charset="-128"/>
              </a:rPr>
              <a:t>などが挙げられる。</a:t>
            </a:r>
          </a:p>
          <a:p>
            <a:r>
              <a:rPr lang="ja-JP" altLang="en-US" sz="1600" dirty="0" smtClean="0">
                <a:latin typeface="ＭＳ Ｐゴシック" panose="020B0600070205080204" pitchFamily="50" charset="-128"/>
                <a:ea typeface="ＭＳ Ｐゴシック" panose="020B0600070205080204" pitchFamily="50" charset="-128"/>
              </a:rPr>
              <a:t>　前ガイドライン</a:t>
            </a:r>
            <a:r>
              <a:rPr lang="ja-JP" altLang="en-US" sz="1600" dirty="0">
                <a:latin typeface="ＭＳ Ｐゴシック" panose="020B0600070205080204" pitchFamily="50" charset="-128"/>
                <a:ea typeface="ＭＳ Ｐゴシック" panose="020B0600070205080204" pitchFamily="50" charset="-128"/>
              </a:rPr>
              <a:t>においても、改革を通じて、 自らの公立病院の果たすべき役割を見直し、改めて明確化するべきことが強調されていたが、今般の公立病院改革は、民間病院を対象に含めた地域医療構想の実現に向けた取組と並行して行われるものであることから、必然的に、公立病院の役割を従来にも増して精査することとなる</a:t>
            </a:r>
            <a:r>
              <a:rPr lang="ja-JP" altLang="en-US" sz="1600" dirty="0" smtClean="0">
                <a:latin typeface="ＭＳ Ｐゴシック" panose="020B0600070205080204" pitchFamily="50" charset="-128"/>
                <a:ea typeface="ＭＳ Ｐゴシック" panose="020B0600070205080204" pitchFamily="50" charset="-128"/>
              </a:rPr>
              <a:t>。</a:t>
            </a:r>
            <a:endParaRPr lang="ja-JP" altLang="en-US" sz="1600" dirty="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332512" y="1022475"/>
            <a:ext cx="9274627" cy="1938992"/>
          </a:xfrm>
          <a:prstGeom prst="rect">
            <a:avLst/>
          </a:prstGeom>
          <a:solidFill>
            <a:srgbClr val="FFFFCC"/>
          </a:solidFill>
          <a:ln>
            <a:solidFill>
              <a:schemeClr val="tx1"/>
            </a:solidFill>
          </a:ln>
        </p:spPr>
        <p:txBody>
          <a:bodyPr wrap="square" rtlCol="0">
            <a:spAutoFit/>
          </a:bodyPr>
          <a:lstStyle/>
          <a:p>
            <a:pPr marL="273050" indent="-273050"/>
            <a:r>
              <a:rPr lang="ja-JP" altLang="en-US" sz="2000" dirty="0" smtClean="0">
                <a:latin typeface="ＭＳ Ｐゴシック" panose="020B0600070205080204" pitchFamily="50" charset="-128"/>
                <a:ea typeface="ＭＳ Ｐゴシック" panose="020B0600070205080204" pitchFamily="50" charset="-128"/>
              </a:rPr>
              <a:t>①</a:t>
            </a:r>
            <a:r>
              <a:rPr lang="ja-JP" altLang="en-US" sz="2000" dirty="0">
                <a:latin typeface="ＭＳ Ｐゴシック" panose="020B0600070205080204" pitchFamily="50" charset="-128"/>
                <a:ea typeface="ＭＳ Ｐゴシック" panose="020B0600070205080204" pitchFamily="50" charset="-128"/>
              </a:rPr>
              <a:t>山間へき地・離島など民間医療機関の立地が困難な過疎地等における一般医療の</a:t>
            </a:r>
            <a:r>
              <a:rPr lang="ja-JP" altLang="en-US" sz="2000" dirty="0" smtClean="0">
                <a:latin typeface="ＭＳ Ｐゴシック" panose="020B0600070205080204" pitchFamily="50" charset="-128"/>
                <a:ea typeface="ＭＳ Ｐゴシック" panose="020B0600070205080204" pitchFamily="50" charset="-128"/>
              </a:rPr>
              <a:t>提供</a:t>
            </a:r>
            <a:endParaRPr lang="en-US" altLang="ja-JP" sz="2000" dirty="0" smtClean="0">
              <a:latin typeface="ＭＳ Ｐゴシック" panose="020B0600070205080204" pitchFamily="50" charset="-128"/>
              <a:ea typeface="ＭＳ Ｐゴシック" panose="020B0600070205080204" pitchFamily="50" charset="-128"/>
            </a:endParaRPr>
          </a:p>
          <a:p>
            <a:r>
              <a:rPr lang="ja-JP" altLang="en-US" sz="2000" dirty="0">
                <a:latin typeface="ＭＳ Ｐゴシック" panose="020B0600070205080204" pitchFamily="50" charset="-128"/>
                <a:ea typeface="ＭＳ Ｐゴシック" panose="020B0600070205080204" pitchFamily="50" charset="-128"/>
              </a:rPr>
              <a:t>②救急・小児・周産期・災害・精神などの不採算・特殊部門に関わる医療の</a:t>
            </a:r>
            <a:r>
              <a:rPr lang="ja-JP" altLang="en-US" sz="2000" dirty="0" smtClean="0">
                <a:latin typeface="ＭＳ Ｐゴシック" panose="020B0600070205080204" pitchFamily="50" charset="-128"/>
                <a:ea typeface="ＭＳ Ｐゴシック" panose="020B0600070205080204" pitchFamily="50" charset="-128"/>
              </a:rPr>
              <a:t>提供</a:t>
            </a:r>
            <a:endParaRPr lang="en-US" altLang="ja-JP" sz="2000" dirty="0" smtClean="0">
              <a:latin typeface="ＭＳ Ｐゴシック" panose="020B0600070205080204" pitchFamily="50" charset="-128"/>
              <a:ea typeface="ＭＳ Ｐゴシック" panose="020B0600070205080204" pitchFamily="50" charset="-128"/>
            </a:endParaRPr>
          </a:p>
          <a:p>
            <a:pPr marL="273050" indent="-273050"/>
            <a:r>
              <a:rPr lang="ja-JP" altLang="en-US" sz="2000" dirty="0" smtClean="0">
                <a:latin typeface="ＭＳ Ｐゴシック" panose="020B0600070205080204" pitchFamily="50" charset="-128"/>
                <a:ea typeface="ＭＳ Ｐゴシック" panose="020B0600070205080204" pitchFamily="50" charset="-128"/>
              </a:rPr>
              <a:t>③</a:t>
            </a:r>
            <a:r>
              <a:rPr lang="ja-JP" altLang="en-US" sz="2000" dirty="0">
                <a:latin typeface="ＭＳ Ｐゴシック" panose="020B0600070205080204" pitchFamily="50" charset="-128"/>
                <a:ea typeface="ＭＳ Ｐゴシック" panose="020B0600070205080204" pitchFamily="50" charset="-128"/>
              </a:rPr>
              <a:t>県立がんセンター、県立循環器病センター等地域の民間医療機関では限界のある高度・先進医療の</a:t>
            </a:r>
            <a:r>
              <a:rPr lang="ja-JP" altLang="en-US" sz="2000" dirty="0" smtClean="0">
                <a:latin typeface="ＭＳ Ｐゴシック" panose="020B0600070205080204" pitchFamily="50" charset="-128"/>
                <a:ea typeface="ＭＳ Ｐゴシック" panose="020B0600070205080204" pitchFamily="50" charset="-128"/>
              </a:rPr>
              <a:t>提供</a:t>
            </a:r>
            <a:endParaRPr lang="en-US" altLang="ja-JP" sz="2000" dirty="0" smtClean="0">
              <a:latin typeface="ＭＳ Ｐゴシック" panose="020B0600070205080204" pitchFamily="50" charset="-128"/>
              <a:ea typeface="ＭＳ Ｐゴシック" panose="020B0600070205080204" pitchFamily="50" charset="-128"/>
            </a:endParaRPr>
          </a:p>
          <a:p>
            <a:r>
              <a:rPr lang="ja-JP" altLang="en-US" sz="2000" dirty="0" smtClean="0">
                <a:latin typeface="ＭＳ Ｐゴシック" panose="020B0600070205080204" pitchFamily="50" charset="-128"/>
                <a:ea typeface="ＭＳ Ｐゴシック" panose="020B0600070205080204" pitchFamily="50" charset="-128"/>
              </a:rPr>
              <a:t>④</a:t>
            </a:r>
            <a:r>
              <a:rPr lang="ja-JP" altLang="en-US" sz="2000" dirty="0">
                <a:latin typeface="ＭＳ Ｐゴシック" panose="020B0600070205080204" pitchFamily="50" charset="-128"/>
                <a:ea typeface="ＭＳ Ｐゴシック" panose="020B0600070205080204" pitchFamily="50" charset="-128"/>
              </a:rPr>
              <a:t>研修の実施等を含む広域的な医師派遣の拠点としての機能</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3" name="テキスト ボックス 2"/>
          <p:cNvSpPr txBox="1"/>
          <p:nvPr/>
        </p:nvSpPr>
        <p:spPr>
          <a:xfrm>
            <a:off x="263076" y="676893"/>
            <a:ext cx="4368302" cy="369332"/>
          </a:xfrm>
          <a:prstGeom prst="rect">
            <a:avLst/>
          </a:prstGeom>
          <a:solidFill>
            <a:schemeClr val="bg1"/>
          </a:solidFill>
          <a:ln>
            <a:solidFill>
              <a:schemeClr val="tx1"/>
            </a:solidFill>
          </a:ln>
        </p:spPr>
        <p:txBody>
          <a:bodyPr wrap="square" rtlCol="0">
            <a:spAutoFit/>
          </a:bodyPr>
          <a:lstStyle/>
          <a:p>
            <a:pPr algn="ctr"/>
            <a:r>
              <a:rPr kumimoji="1" lang="ja-JP" altLang="en-US" b="1" dirty="0" smtClean="0">
                <a:latin typeface="ＭＳ Ｐゴシック" panose="020B0600070205080204" pitchFamily="50" charset="-128"/>
                <a:ea typeface="ＭＳ Ｐゴシック" panose="020B0600070205080204" pitchFamily="50" charset="-128"/>
              </a:rPr>
              <a:t>公立病院に期待される主な機能の具体例</a:t>
            </a:r>
            <a:endParaRPr kumimoji="1" lang="ja-JP" altLang="en-US"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41740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468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mn-ea"/>
              </a:rPr>
              <a:t>開設主体別医療機関の財政・税制上の措置</a:t>
            </a:r>
            <a:endParaRPr lang="ja-JP" altLang="en-US" sz="2400" dirty="0">
              <a:latin typeface="+mn-ea"/>
            </a:endParaRPr>
          </a:p>
        </p:txBody>
      </p:sp>
      <p:sp>
        <p:nvSpPr>
          <p:cNvPr id="4" name="スライド番号プレースホルダー 3"/>
          <p:cNvSpPr>
            <a:spLocks noGrp="1"/>
          </p:cNvSpPr>
          <p:nvPr>
            <p:ph type="sldNum" sz="quarter" idx="12"/>
          </p:nvPr>
        </p:nvSpPr>
        <p:spPr>
          <a:xfrm>
            <a:off x="0" y="6517469"/>
            <a:ext cx="9906000" cy="355600"/>
          </a:xfrm>
        </p:spPr>
        <p:txBody>
          <a:bodyPr/>
          <a:lstStyle/>
          <a:p>
            <a:fld id="{D2D8002D-B5B0-4BAC-B1F6-782DDCCE6D9C}" type="slidenum">
              <a:rPr lang="ja-JP" altLang="en-US" sz="1800" b="0" smtClean="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rPr>
              <a:pPr/>
              <a:t>8</a:t>
            </a:fld>
            <a:endParaRPr lang="ja-JP" altLang="en-US" sz="1800" b="0" dirty="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1191237"/>
              </p:ext>
            </p:extLst>
          </p:nvPr>
        </p:nvGraphicFramePr>
        <p:xfrm>
          <a:off x="38098" y="505622"/>
          <a:ext cx="9867901" cy="4934812"/>
        </p:xfrm>
        <a:graphic>
          <a:graphicData uri="http://schemas.openxmlformats.org/drawingml/2006/table">
            <a:tbl>
              <a:tblPr firstRow="1" bandRow="1">
                <a:tableStyleId>{7E9639D4-E3E2-4D34-9284-5A2195B3D0D7}</a:tableStyleId>
              </a:tblPr>
              <a:tblGrid>
                <a:gridCol w="2628902"/>
                <a:gridCol w="709898"/>
                <a:gridCol w="764707"/>
                <a:gridCol w="943002"/>
                <a:gridCol w="1198258"/>
                <a:gridCol w="1072087"/>
                <a:gridCol w="1262373"/>
                <a:gridCol w="1288674"/>
              </a:tblGrid>
              <a:tr h="190561">
                <a:tc rowSpan="3">
                  <a:txBody>
                    <a:bodyPr/>
                    <a:lstStyle/>
                    <a:p>
                      <a:r>
                        <a:rPr kumimoji="1" lang="ja-JP" altLang="en-US" sz="1200" dirty="0" smtClean="0">
                          <a:solidFill>
                            <a:schemeClr val="bg1"/>
                          </a:solidFill>
                          <a:latin typeface="ＭＳ Ｐゴシック" panose="020B0600070205080204" pitchFamily="50" charset="-128"/>
                          <a:ea typeface="ＭＳ Ｐゴシック" panose="020B0600070205080204" pitchFamily="50" charset="-128"/>
                        </a:rPr>
                        <a:t>開設主体別医療機関</a:t>
                      </a:r>
                      <a:endParaRPr kumimoji="1" lang="ja-JP" altLang="en-US" sz="1200"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gridSpan="3">
                  <a:txBody>
                    <a:bodyPr/>
                    <a:lstStyle/>
                    <a:p>
                      <a:pPr algn="ctr"/>
                      <a:r>
                        <a:rPr lang="ja-JP" altLang="en-US" sz="1050" dirty="0" smtClean="0">
                          <a:solidFill>
                            <a:schemeClr val="bg1"/>
                          </a:solidFill>
                          <a:latin typeface="ＭＳ Ｐゴシック" panose="020B0600070205080204" pitchFamily="50" charset="-128"/>
                          <a:ea typeface="ＭＳ Ｐゴシック" panose="020B0600070205080204" pitchFamily="50" charset="-128"/>
                        </a:rPr>
                        <a:t>財政</a:t>
                      </a:r>
                      <a:endParaRPr lang="ja-JP" altLang="en-US" sz="1050" dirty="0">
                        <a:solidFill>
                          <a:schemeClr val="bg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tcPr>
                </a:tc>
                <a:tc hMerge="1">
                  <a:txBody>
                    <a:bodyPr/>
                    <a:lstStyle/>
                    <a:p>
                      <a:pPr algn="ct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nchor="ct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ＭＳ Ｐゴシック" panose="020B0600070205080204" pitchFamily="50" charset="-128"/>
                          <a:ea typeface="ＭＳ Ｐゴシック" panose="020B0600070205080204" pitchFamily="50" charset="-128"/>
                        </a:rPr>
                        <a:t>税制</a:t>
                      </a: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sz="16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a:p>
                  </a:txBody>
                  <a:tcPr/>
                </a:tc>
              </a:tr>
              <a:tr h="274320">
                <a:tc vMerge="1">
                  <a:txBody>
                    <a:bodyPr/>
                    <a:lstStyle/>
                    <a:p>
                      <a:endParaRPr kumimoji="1" lang="ja-JP"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政府</a:t>
                      </a:r>
                      <a:endParaRPr kumimoji="1" lang="en-US" altLang="ja-JP" sz="1000" dirty="0" smtClean="0">
                        <a:solidFill>
                          <a:schemeClr val="bg1"/>
                        </a:solidFill>
                        <a:latin typeface="ＭＳ Ｐゴシック" panose="020B0600070205080204" pitchFamily="50" charset="-128"/>
                        <a:ea typeface="ＭＳ Ｐゴシック" panose="020B060007020508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出資金</a:t>
                      </a:r>
                      <a:r>
                        <a:rPr kumimoji="1" lang="ja-JP" altLang="en-US" sz="1000" baseline="30000" dirty="0" smtClean="0">
                          <a:solidFill>
                            <a:schemeClr val="bg1"/>
                          </a:solidFill>
                          <a:latin typeface="ＭＳ Ｐゴシック" panose="020B0600070205080204" pitchFamily="50" charset="-128"/>
                          <a:ea typeface="ＭＳ Ｐゴシック" panose="020B0600070205080204" pitchFamily="50" charset="-128"/>
                        </a:rPr>
                        <a:t>*１</a:t>
                      </a:r>
                      <a:endParaRPr kumimoji="1" lang="ja-JP" altLang="en-US" sz="1000" b="1" baseline="30000" dirty="0" smtClean="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rowSpan="2">
                  <a:txBody>
                    <a:bodyPr/>
                    <a:lstStyle/>
                    <a:p>
                      <a:pPr algn="ctr"/>
                      <a:r>
                        <a:rPr kumimoji="1" lang="ja-JP" altLang="en-US" sz="1000" kern="1200" dirty="0" smtClean="0">
                          <a:solidFill>
                            <a:schemeClr val="bg1"/>
                          </a:solidFill>
                          <a:latin typeface="ＭＳ Ｐゴシック" panose="020B0600070205080204" pitchFamily="50" charset="-128"/>
                          <a:ea typeface="ＭＳ Ｐゴシック" panose="020B0600070205080204" pitchFamily="50" charset="-128"/>
                        </a:rPr>
                        <a:t>運営費</a:t>
                      </a:r>
                      <a:endParaRPr kumimoji="1" lang="en-US" altLang="ja-JP" sz="1000" kern="1200" dirty="0" smtClean="0">
                        <a:solidFill>
                          <a:schemeClr val="bg1"/>
                        </a:solidFill>
                        <a:latin typeface="ＭＳ Ｐゴシック" panose="020B0600070205080204" pitchFamily="50" charset="-128"/>
                        <a:ea typeface="ＭＳ Ｐゴシック" panose="020B060007020508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bg1"/>
                          </a:solidFill>
                          <a:latin typeface="ＭＳ Ｐゴシック" panose="020B0600070205080204" pitchFamily="50" charset="-128"/>
                          <a:ea typeface="ＭＳ Ｐゴシック" panose="020B0600070205080204" pitchFamily="50" charset="-128"/>
                        </a:rPr>
                        <a:t>交付金</a:t>
                      </a:r>
                      <a:r>
                        <a:rPr kumimoji="1" lang="ja-JP" altLang="en-US" sz="1000" kern="1200" baseline="30000" dirty="0" smtClean="0">
                          <a:solidFill>
                            <a:schemeClr val="bg1"/>
                          </a:solidFill>
                          <a:latin typeface="ＭＳ Ｐゴシック" panose="020B0600070205080204" pitchFamily="50" charset="-128"/>
                          <a:ea typeface="ＭＳ Ｐゴシック" panose="020B0600070205080204" pitchFamily="50" charset="-128"/>
                        </a:rPr>
                        <a:t>*２</a:t>
                      </a:r>
                    </a:p>
                    <a:p>
                      <a:pPr algn="ctr"/>
                      <a:r>
                        <a:rPr kumimoji="1" lang="ja-JP" altLang="en-US" sz="1000" kern="1200" dirty="0" smtClean="0">
                          <a:solidFill>
                            <a:schemeClr val="bg1"/>
                          </a:solidFill>
                          <a:latin typeface="ＭＳ Ｐゴシック" panose="020B0600070205080204" pitchFamily="50" charset="-128"/>
                          <a:ea typeface="ＭＳ Ｐゴシック" panose="020B0600070205080204" pitchFamily="50" charset="-128"/>
                        </a:rPr>
                        <a:t>・繰入金</a:t>
                      </a:r>
                      <a:endParaRPr kumimoji="1" lang="ja-JP" altLang="en-US" sz="1000" kern="1200" baseline="30000" dirty="0" smtClean="0">
                        <a:solidFill>
                          <a:schemeClr val="bg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rowSpan="2">
                  <a:txBody>
                    <a:bodyPr/>
                    <a:lstStyle/>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補助金</a:t>
                      </a:r>
                      <a:endParaRPr kumimoji="1" lang="ja-JP" altLang="en-US" sz="1000" b="0" dirty="0" smtClean="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国税</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gridSpan="3">
                  <a:txBody>
                    <a:bodyPr/>
                    <a:lstStyle/>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地方税</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r>
              <a:tr h="3277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法人税</a:t>
                      </a:r>
                      <a:endParaRPr kumimoji="1" lang="en-US" altLang="ja-JP" sz="1000" dirty="0" smtClean="0">
                        <a:solidFill>
                          <a:schemeClr val="bg1"/>
                        </a:solidFill>
                        <a:latin typeface="ＭＳ Ｐゴシック" panose="020B0600070205080204" pitchFamily="50" charset="-128"/>
                        <a:ea typeface="ＭＳ Ｐゴシック" panose="020B0600070205080204" pitchFamily="50" charset="-128"/>
                      </a:endParaRPr>
                    </a:p>
                    <a:p>
                      <a:pPr algn="ctr"/>
                      <a:r>
                        <a:rPr kumimoji="1" lang="en-US" altLang="ja-JP" sz="1000" dirty="0" smtClean="0">
                          <a:solidFill>
                            <a:schemeClr val="bg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医療保健業</a:t>
                      </a:r>
                      <a:r>
                        <a:rPr kumimoji="1" lang="en-US" altLang="ja-JP" sz="1000" dirty="0" smtClean="0">
                          <a:solidFill>
                            <a:schemeClr val="bg1"/>
                          </a:solidFill>
                          <a:latin typeface="ＭＳ Ｐゴシック" panose="020B0600070205080204" pitchFamily="50" charset="-128"/>
                          <a:ea typeface="ＭＳ Ｐゴシック" panose="020B0600070205080204" pitchFamily="50" charset="-128"/>
                        </a:rPr>
                        <a:t>)</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事業税</a:t>
                      </a:r>
                      <a:endParaRPr kumimoji="1" lang="en-US" altLang="ja-JP" sz="1000" dirty="0" smtClean="0">
                        <a:solidFill>
                          <a:schemeClr val="bg1"/>
                        </a:solidFill>
                        <a:latin typeface="ＭＳ Ｐゴシック" panose="020B0600070205080204" pitchFamily="50" charset="-128"/>
                        <a:ea typeface="ＭＳ Ｐゴシック" panose="020B0600070205080204" pitchFamily="50" charset="-128"/>
                      </a:endParaRPr>
                    </a:p>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（医療保健業）</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不動産取得税</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000" dirty="0" smtClean="0">
                          <a:solidFill>
                            <a:schemeClr val="bg1"/>
                          </a:solidFill>
                          <a:latin typeface="ＭＳ Ｐゴシック" panose="020B0600070205080204" pitchFamily="50" charset="-128"/>
                          <a:ea typeface="ＭＳ Ｐゴシック" panose="020B0600070205080204" pitchFamily="50" charset="-128"/>
                        </a:rPr>
                        <a:t>固定資産税</a:t>
                      </a:r>
                      <a:endParaRPr kumimoji="1" lang="ja-JP" altLang="en-US" sz="10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r>
              <a:tr h="215326">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公立病院</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*３</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非課税</a:t>
                      </a: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175321">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国民健康保険組合</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0">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日本赤十字社</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181036">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済生会</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smtClean="0">
                          <a:solidFill>
                            <a:schemeClr val="tx1"/>
                          </a:solidFill>
                          <a:latin typeface="ＭＳ Ｐゴシック" panose="020B0600070205080204" pitchFamily="50" charset="-128"/>
                          <a:ea typeface="ＭＳ Ｐゴシック" panose="020B0600070205080204" pitchFamily="50" charset="-128"/>
                        </a:rPr>
                        <a:t>＊５</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0">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厚生連</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北海道社会事業協会</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smtClean="0">
                          <a:solidFill>
                            <a:schemeClr val="tx1"/>
                          </a:solidFill>
                          <a:latin typeface="ＭＳ Ｐゴシック" panose="020B0600070205080204" pitchFamily="50" charset="-128"/>
                          <a:ea typeface="ＭＳ Ｐゴシック" panose="020B0600070205080204" pitchFamily="50" charset="-128"/>
                        </a:rPr>
                        <a:t>＊５</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0">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国家公務員共済組合連合会</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smtClean="0">
                          <a:solidFill>
                            <a:schemeClr val="tx1"/>
                          </a:solidFill>
                          <a:latin typeface="ＭＳ Ｐゴシック" panose="020B0600070205080204" pitchFamily="50" charset="-128"/>
                          <a:ea typeface="ＭＳ Ｐゴシック" panose="020B0600070205080204" pitchFamily="50" charset="-128"/>
                        </a:rPr>
                        <a:t>＊５</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smtClean="0">
                          <a:solidFill>
                            <a:schemeClr val="tx1"/>
                          </a:solidFill>
                          <a:latin typeface="ＭＳ Ｐゴシック" panose="020B0600070205080204" pitchFamily="50" charset="-128"/>
                          <a:ea typeface="ＭＳ Ｐゴシック" panose="020B0600070205080204" pitchFamily="50" charset="-128"/>
                        </a:rPr>
                        <a:t>＊５</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tcPr>
                </a:tc>
              </a:tr>
              <a:tr h="260447">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公立学校共済組合</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smtClean="0">
                          <a:solidFill>
                            <a:schemeClr val="tx1"/>
                          </a:solidFill>
                          <a:latin typeface="ＭＳ Ｐゴシック" panose="020B0600070205080204" pitchFamily="50" charset="-128"/>
                          <a:ea typeface="ＭＳ Ｐゴシック" panose="020B0600070205080204" pitchFamily="50" charset="-128"/>
                        </a:rPr>
                        <a:t>＊５</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smtClean="0">
                          <a:solidFill>
                            <a:schemeClr val="tx1"/>
                          </a:solidFill>
                          <a:latin typeface="ＭＳ Ｐゴシック" panose="020B0600070205080204" pitchFamily="50" charset="-128"/>
                          <a:ea typeface="ＭＳ Ｐゴシック" panose="020B0600070205080204" pitchFamily="50" charset="-128"/>
                        </a:rPr>
                        <a:t>＊５</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tcPr>
                </a:tc>
              </a:tr>
              <a:tr h="0">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日本私立学校振興・共済事業団</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smtClean="0">
                          <a:solidFill>
                            <a:schemeClr val="tx1"/>
                          </a:solidFill>
                          <a:latin typeface="ＭＳ Ｐゴシック" panose="020B0600070205080204" pitchFamily="50" charset="-128"/>
                          <a:ea typeface="ＭＳ Ｐゴシック" panose="020B0600070205080204" pitchFamily="50" charset="-128"/>
                        </a:rPr>
                        <a:t>＊５</a:t>
                      </a:r>
                      <a:endPar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tcPr>
                </a:tc>
              </a:tr>
              <a:tr h="0">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健康保険組合</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2644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地域医療機能推進機構</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非課税</a:t>
                      </a: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285008">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国立病院機構</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*６</a:t>
                      </a:r>
                      <a:endParaRPr kumimoji="1" lang="ja-JP" altLang="en-US" sz="100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en-US" altLang="ja-JP" sz="1000" kern="1200" baseline="30000" dirty="0" smtClean="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非課税</a:t>
                      </a: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276852">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労働者健康安全機構</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*６</a:t>
                      </a:r>
                      <a:endParaRPr kumimoji="1" lang="ja-JP" altLang="en-US" sz="100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非課税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非課税</a:t>
                      </a: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216273">
                <a:tc>
                  <a:txBody>
                    <a:bodyPr/>
                    <a:lstStyle/>
                    <a:p>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rPr>
                        <a:t>参考）公益社団法人、公益財団法人</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rPr>
                        <a:t>一部非課税</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rPr>
                        <a:t>*７</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rPr>
                        <a:t>一部非課税</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rPr>
                        <a:t>*７</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216273">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（参考）社会医療法人</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*８</a:t>
                      </a:r>
                      <a:endParaRPr kumimoji="1" lang="en-US" altLang="ja-JP"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*８</a:t>
                      </a:r>
                      <a:endParaRPr kumimoji="1" lang="en-US" altLang="ja-JP"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ＭＳ Ｐゴシック" panose="020B0600070205080204" pitchFamily="50" charset="-128"/>
                          <a:ea typeface="ＭＳ Ｐゴシック" panose="020B0600070205080204" pitchFamily="50" charset="-128"/>
                        </a:rPr>
                        <a:t>一部非課税</a:t>
                      </a:r>
                      <a:r>
                        <a:rPr kumimoji="1" lang="ja-JP" altLang="en-US" sz="1000" baseline="30000" dirty="0" smtClean="0">
                          <a:solidFill>
                            <a:schemeClr val="tx1"/>
                          </a:solidFill>
                          <a:latin typeface="ＭＳ Ｐゴシック" panose="020B0600070205080204" pitchFamily="50" charset="-128"/>
                          <a:ea typeface="ＭＳ Ｐゴシック" panose="020B0600070205080204" pitchFamily="50" charset="-128"/>
                        </a:rPr>
                        <a:t>＊５</a:t>
                      </a:r>
                    </a:p>
                  </a:txBody>
                  <a:tcPr>
                    <a:lnR w="12700" cap="flat" cmpd="sng" algn="ctr">
                      <a:solidFill>
                        <a:schemeClr val="tx1"/>
                      </a:solidFill>
                      <a:prstDash val="solid"/>
                      <a:round/>
                      <a:headEnd type="none" w="med" len="med"/>
                      <a:tailEnd type="none" w="med" len="med"/>
                    </a:lnR>
                  </a:tcPr>
                </a:tc>
              </a:tr>
              <a:tr h="216273">
                <a:tc>
                  <a:txBody>
                    <a:bodyPr/>
                    <a:lstStyle/>
                    <a:p>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（参考）医療法人</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B w="12700" cap="flat" cmpd="sng" algn="ctr">
                      <a:solidFill>
                        <a:schemeClr val="tx1"/>
                      </a:solidFill>
                      <a:prstDash val="solid"/>
                      <a:round/>
                      <a:headEnd type="none" w="med" len="med"/>
                      <a:tailEnd type="none" w="med" len="med"/>
                    </a:lnB>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対象</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lnB w="12700" cap="flat" cmpd="sng" algn="ctr">
                      <a:solidFill>
                        <a:schemeClr val="tx1"/>
                      </a:solidFill>
                      <a:prstDash val="solid"/>
                      <a:round/>
                      <a:headEnd type="none" w="med" len="med"/>
                      <a:tailEnd type="none" w="med" len="med"/>
                    </a:lnB>
                  </a:tcPr>
                </a:tc>
                <a:tc>
                  <a:txBody>
                    <a:bodyPr/>
                    <a:lstStyle/>
                    <a:p>
                      <a:pPr algn="ct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課税</a:t>
                      </a:r>
                      <a:endParaRPr kumimoji="1" lang="en-US" altLang="ja-JP" sz="100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課税</a:t>
                      </a:r>
                      <a:endParaRPr kumimoji="1" lang="en-US" altLang="ja-JP"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rPr>
                        <a:t>課税</a:t>
                      </a:r>
                      <a:r>
                        <a:rPr kumimoji="1" lang="ja-JP" altLang="en-US" sz="1000" kern="1200" baseline="30000" dirty="0" smtClean="0">
                          <a:solidFill>
                            <a:schemeClr val="tx1"/>
                          </a:solidFill>
                          <a:latin typeface="ＭＳ Ｐゴシック" panose="020B0600070205080204" pitchFamily="50" charset="-128"/>
                          <a:ea typeface="ＭＳ Ｐゴシック" panose="020B0600070205080204" pitchFamily="50" charset="-128"/>
                        </a:rPr>
                        <a:t>*９</a:t>
                      </a:r>
                      <a:endParaRPr kumimoji="1" lang="en-US" altLang="ja-JP" sz="1000" kern="1200" baseline="300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9" name="テキスト ボックス 8"/>
          <p:cNvSpPr txBox="1"/>
          <p:nvPr/>
        </p:nvSpPr>
        <p:spPr>
          <a:xfrm>
            <a:off x="77074" y="5402705"/>
            <a:ext cx="9772884" cy="1492716"/>
          </a:xfrm>
          <a:prstGeom prst="rect">
            <a:avLst/>
          </a:prstGeom>
          <a:noFill/>
        </p:spPr>
        <p:txBody>
          <a:bodyPr wrap="square" rtlCol="0">
            <a:spAutoFit/>
          </a:bodyPr>
          <a:lstStyle/>
          <a:p>
            <a:pPr marL="177800" indent="-177800"/>
            <a:r>
              <a:rPr lang="ja-JP" altLang="en-US" sz="700" dirty="0" smtClean="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１</a:t>
            </a:r>
            <a:r>
              <a:rPr lang="ja-JP" altLang="en-US" sz="700" dirty="0" smtClean="0">
                <a:latin typeface="ＭＳ Ｐゴシック" panose="020B0600070205080204" pitchFamily="50" charset="-128"/>
                <a:ea typeface="ＭＳ Ｐゴシック" panose="020B0600070205080204" pitchFamily="50" charset="-128"/>
              </a:rPr>
              <a:t>：</a:t>
            </a:r>
            <a:r>
              <a:rPr lang="ja-JP" altLang="ja-JP" sz="700" dirty="0">
                <a:latin typeface="ＭＳ Ｐゴシック" panose="020B0600070205080204" pitchFamily="50" charset="-128"/>
                <a:ea typeface="ＭＳ Ｐゴシック" panose="020B0600070205080204" pitchFamily="50" charset="-128"/>
              </a:rPr>
              <a:t>政府出資金とは、独立行政法人</a:t>
            </a:r>
            <a:r>
              <a:rPr lang="ja-JP" altLang="en-US" sz="700" dirty="0">
                <a:latin typeface="ＭＳ Ｐゴシック" panose="020B0600070205080204" pitchFamily="50" charset="-128"/>
                <a:ea typeface="ＭＳ Ｐゴシック" panose="020B0600070205080204" pitchFamily="50" charset="-128"/>
              </a:rPr>
              <a:t>等において</a:t>
            </a:r>
            <a:r>
              <a:rPr lang="ja-JP" altLang="ja-JP" sz="700" dirty="0">
                <a:latin typeface="ＭＳ Ｐゴシック" panose="020B0600070205080204" pitchFamily="50" charset="-128"/>
                <a:ea typeface="ＭＳ Ｐゴシック" panose="020B0600070205080204" pitchFamily="50" charset="-128"/>
              </a:rPr>
              <a:t>、その業務を確実に実施するために必要な資本金その他の財産的基礎を有する必要</a:t>
            </a:r>
            <a:r>
              <a:rPr lang="ja-JP" altLang="ja-JP" sz="700" dirty="0" smtClean="0">
                <a:latin typeface="ＭＳ Ｐゴシック" panose="020B0600070205080204" pitchFamily="50" charset="-128"/>
                <a:ea typeface="ＭＳ Ｐゴシック" panose="020B0600070205080204" pitchFamily="50" charset="-128"/>
              </a:rPr>
              <a:t>があり、</a:t>
            </a:r>
            <a:r>
              <a:rPr lang="ja-JP" altLang="ja-JP" sz="700" dirty="0">
                <a:latin typeface="ＭＳ Ｐゴシック" panose="020B0600070205080204" pitchFamily="50" charset="-128"/>
                <a:ea typeface="ＭＳ Ｐゴシック" panose="020B0600070205080204" pitchFamily="50" charset="-128"/>
              </a:rPr>
              <a:t>これに対して政府が出資</a:t>
            </a:r>
            <a:r>
              <a:rPr lang="ja-JP" altLang="ja-JP" sz="700" dirty="0" smtClean="0">
                <a:latin typeface="ＭＳ Ｐゴシック" panose="020B0600070205080204" pitchFamily="50" charset="-128"/>
                <a:ea typeface="ＭＳ Ｐゴシック" panose="020B0600070205080204" pitchFamily="50" charset="-128"/>
              </a:rPr>
              <a:t>する</a:t>
            </a:r>
            <a:r>
              <a:rPr lang="ja-JP" altLang="en-US" sz="700" dirty="0" smtClean="0">
                <a:latin typeface="ＭＳ Ｐゴシック" panose="020B0600070205080204" pitchFamily="50" charset="-128"/>
                <a:ea typeface="ＭＳ Ｐゴシック" panose="020B0600070205080204" pitchFamily="50" charset="-128"/>
              </a:rPr>
              <a:t>こと</a:t>
            </a:r>
            <a:r>
              <a:rPr lang="ja-JP" altLang="ja-JP" sz="700" dirty="0" smtClean="0">
                <a:latin typeface="ＭＳ Ｐゴシック" panose="020B0600070205080204" pitchFamily="50" charset="-128"/>
                <a:ea typeface="ＭＳ Ｐゴシック" panose="020B0600070205080204" pitchFamily="50" charset="-128"/>
              </a:rPr>
              <a:t>を</a:t>
            </a:r>
            <a:r>
              <a:rPr lang="ja-JP" altLang="ja-JP" sz="700" dirty="0">
                <a:latin typeface="ＭＳ Ｐゴシック" panose="020B0600070205080204" pitchFamily="50" charset="-128"/>
                <a:ea typeface="ＭＳ Ｐゴシック" panose="020B0600070205080204" pitchFamily="50" charset="-128"/>
              </a:rPr>
              <a:t>いう（</a:t>
            </a:r>
            <a:r>
              <a:rPr lang="ja-JP" altLang="en-US" sz="700" dirty="0">
                <a:latin typeface="ＭＳ Ｐゴシック" panose="020B0600070205080204" pitchFamily="50" charset="-128"/>
                <a:ea typeface="ＭＳ Ｐゴシック" panose="020B0600070205080204" pitchFamily="50" charset="-128"/>
              </a:rPr>
              <a:t>参考：</a:t>
            </a:r>
            <a:r>
              <a:rPr lang="ja-JP" altLang="ja-JP" sz="700" dirty="0">
                <a:latin typeface="ＭＳ Ｐゴシック" panose="020B0600070205080204" pitchFamily="50" charset="-128"/>
                <a:ea typeface="ＭＳ Ｐゴシック" panose="020B0600070205080204" pitchFamily="50" charset="-128"/>
              </a:rPr>
              <a:t>独立行政法人通則法第８条第１項）</a:t>
            </a:r>
            <a:r>
              <a:rPr lang="ja-JP" altLang="ja-JP" sz="700" dirty="0" smtClean="0">
                <a:latin typeface="ＭＳ Ｐゴシック" panose="020B0600070205080204" pitchFamily="50" charset="-128"/>
                <a:ea typeface="ＭＳ Ｐゴシック" panose="020B0600070205080204" pitchFamily="50" charset="-128"/>
              </a:rPr>
              <a:t>。</a:t>
            </a:r>
            <a:r>
              <a:rPr lang="ja-JP" altLang="en-US" sz="700" dirty="0" smtClean="0">
                <a:latin typeface="ＭＳ Ｐゴシック" panose="020B0600070205080204" pitchFamily="50" charset="-128"/>
                <a:ea typeface="ＭＳ Ｐゴシック" panose="020B0600070205080204" pitchFamily="50" charset="-128"/>
              </a:rPr>
              <a:t>日本私立学校振興・共済事業団に関しては、私立学校への助成事業のみ。</a:t>
            </a:r>
            <a:endParaRPr lang="ja-JP" altLang="ja-JP" sz="700" dirty="0">
              <a:latin typeface="ＭＳ Ｐゴシック" panose="020B0600070205080204" pitchFamily="50" charset="-128"/>
              <a:ea typeface="ＭＳ Ｐゴシック" panose="020B0600070205080204" pitchFamily="50" charset="-128"/>
            </a:endParaRPr>
          </a:p>
          <a:p>
            <a:pPr marL="355600" indent="-355600"/>
            <a:r>
              <a:rPr lang="ja-JP" altLang="en-US" sz="700" dirty="0" smtClean="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２</a:t>
            </a:r>
            <a:r>
              <a:rPr lang="ja-JP" altLang="en-US" sz="700" dirty="0" smtClean="0">
                <a:latin typeface="ＭＳ Ｐゴシック" panose="020B0600070205080204" pitchFamily="50" charset="-128"/>
                <a:ea typeface="ＭＳ Ｐゴシック" panose="020B0600070205080204" pitchFamily="50" charset="-128"/>
              </a:rPr>
              <a:t>：</a:t>
            </a:r>
            <a:r>
              <a:rPr lang="ja-JP" altLang="ja-JP" sz="700" dirty="0" smtClean="0">
                <a:latin typeface="ＭＳ Ｐゴシック" panose="020B0600070205080204" pitchFamily="50" charset="-128"/>
                <a:ea typeface="ＭＳ Ｐゴシック" panose="020B0600070205080204" pitchFamily="50" charset="-128"/>
              </a:rPr>
              <a:t>運営費</a:t>
            </a:r>
            <a:r>
              <a:rPr lang="ja-JP" altLang="ja-JP" sz="700" dirty="0">
                <a:latin typeface="ＭＳ Ｐゴシック" panose="020B0600070205080204" pitchFamily="50" charset="-128"/>
                <a:ea typeface="ＭＳ Ｐゴシック" panose="020B0600070205080204" pitchFamily="50" charset="-128"/>
              </a:rPr>
              <a:t>交付金とは、</a:t>
            </a:r>
            <a:r>
              <a:rPr lang="ja-JP" altLang="en-US" sz="700" dirty="0">
                <a:latin typeface="ＭＳ Ｐゴシック" panose="020B0600070205080204" pitchFamily="50" charset="-128"/>
                <a:ea typeface="ＭＳ Ｐゴシック" panose="020B0600070205080204" pitchFamily="50" charset="-128"/>
              </a:rPr>
              <a:t>独立行政法人が行う業務の財源に充てるために必要な金額の全部又は一部に相当する金額について、国が予算の範囲内で交付する資金</a:t>
            </a:r>
            <a:r>
              <a:rPr lang="ja-JP" altLang="en-US" sz="700" dirty="0" smtClean="0">
                <a:latin typeface="ＭＳ Ｐゴシック" panose="020B0600070205080204" pitchFamily="50" charset="-128"/>
                <a:ea typeface="ＭＳ Ｐゴシック" panose="020B0600070205080204" pitchFamily="50" charset="-128"/>
              </a:rPr>
              <a:t>。</a:t>
            </a:r>
            <a:endParaRPr lang="en-US" altLang="ja-JP" sz="700" dirty="0" smtClean="0">
              <a:latin typeface="ＭＳ Ｐゴシック" panose="020B0600070205080204" pitchFamily="50" charset="-128"/>
              <a:ea typeface="ＭＳ Ｐゴシック" panose="020B0600070205080204" pitchFamily="50" charset="-128"/>
            </a:endParaRPr>
          </a:p>
          <a:p>
            <a:pPr marL="182563" indent="-182563"/>
            <a:r>
              <a:rPr lang="ja-JP" altLang="en-US" sz="700" dirty="0">
                <a:latin typeface="ＭＳ Ｐゴシック" panose="020B0600070205080204" pitchFamily="50" charset="-128"/>
                <a:ea typeface="ＭＳ Ｐゴシック" panose="020B0600070205080204" pitchFamily="50" charset="-128"/>
              </a:rPr>
              <a:t>＊</a:t>
            </a:r>
            <a:r>
              <a:rPr lang="ja-JP" altLang="en-US" sz="700" dirty="0" smtClean="0">
                <a:latin typeface="ＭＳ Ｐゴシック" panose="020B0600070205080204" pitchFamily="50" charset="-128"/>
                <a:ea typeface="ＭＳ Ｐゴシック" panose="020B0600070205080204" pitchFamily="50" charset="-128"/>
              </a:rPr>
              <a:t>３：</a:t>
            </a:r>
            <a:r>
              <a:rPr lang="ja-JP" altLang="en-US" sz="700" dirty="0">
                <a:latin typeface="ＭＳ Ｐゴシック" panose="020B0600070205080204" pitchFamily="50" charset="-128"/>
                <a:ea typeface="ＭＳ Ｐゴシック" panose="020B0600070205080204" pitchFamily="50" charset="-128"/>
              </a:rPr>
              <a:t>地方公営企業法第</a:t>
            </a:r>
            <a:r>
              <a:rPr lang="en-US" altLang="ja-JP" sz="700" dirty="0">
                <a:latin typeface="ＭＳ Ｐゴシック" panose="020B0600070205080204" pitchFamily="50" charset="-128"/>
                <a:ea typeface="ＭＳ Ｐゴシック" panose="020B0600070205080204" pitchFamily="50" charset="-128"/>
              </a:rPr>
              <a:t>17</a:t>
            </a:r>
            <a:r>
              <a:rPr lang="ja-JP" altLang="en-US" sz="700" dirty="0">
                <a:latin typeface="ＭＳ Ｐゴシック" panose="020B0600070205080204" pitchFamily="50" charset="-128"/>
                <a:ea typeface="ＭＳ Ｐゴシック" panose="020B0600070205080204" pitchFamily="50" charset="-128"/>
              </a:rPr>
              <a:t>条の</a:t>
            </a:r>
            <a:r>
              <a:rPr lang="en-US" altLang="ja-JP" sz="700" dirty="0">
                <a:latin typeface="ＭＳ Ｐゴシック" panose="020B0600070205080204" pitchFamily="50" charset="-128"/>
                <a:ea typeface="ＭＳ Ｐゴシック" panose="020B0600070205080204" pitchFamily="50" charset="-128"/>
              </a:rPr>
              <a:t>2</a:t>
            </a:r>
            <a:r>
              <a:rPr lang="ja-JP" altLang="en-US" sz="700" dirty="0">
                <a:latin typeface="ＭＳ Ｐゴシック" panose="020B0600070205080204" pitchFamily="50" charset="-128"/>
                <a:ea typeface="ＭＳ Ｐゴシック" panose="020B0600070205080204" pitchFamily="50" charset="-128"/>
              </a:rPr>
              <a:t>（経費の負担の原則）及び総務省が定めた繰出基準（総務副大臣通知）に基づき、一般会計が負担すべき経費（経営に伴う収入をもって充てることが適当でない経費及び能率的な経営を行ってもなおその経営に伴う収入のみをもって充てることが客観的に困難であると認められる経費）を公営企業会計に対して繰り入れているもの</a:t>
            </a:r>
            <a:r>
              <a:rPr lang="ja-JP" altLang="en-US" sz="700" dirty="0" smtClean="0">
                <a:latin typeface="ＭＳ Ｐゴシック" panose="020B0600070205080204" pitchFamily="50" charset="-128"/>
                <a:ea typeface="ＭＳ Ｐゴシック" panose="020B0600070205080204" pitchFamily="50" charset="-128"/>
              </a:rPr>
              <a:t>。</a:t>
            </a:r>
            <a:endParaRPr lang="en-US" altLang="ja-JP" sz="700" dirty="0" smtClean="0">
              <a:latin typeface="ＭＳ Ｐゴシック" panose="020B0600070205080204" pitchFamily="50" charset="-128"/>
              <a:ea typeface="ＭＳ Ｐゴシック" panose="020B0600070205080204" pitchFamily="50" charset="-128"/>
            </a:endParaRPr>
          </a:p>
          <a:p>
            <a:pPr marL="182563" indent="-182563"/>
            <a:r>
              <a:rPr lang="ja-JP" altLang="en-US" sz="700" dirty="0" smtClean="0">
                <a:latin typeface="ＭＳ Ｐゴシック" panose="020B0600070205080204" pitchFamily="50" charset="-128"/>
                <a:ea typeface="ＭＳ Ｐゴシック" panose="020B0600070205080204" pitchFamily="50" charset="-128"/>
              </a:rPr>
              <a:t>＊４：</a:t>
            </a:r>
            <a:r>
              <a:rPr lang="ja-JP" altLang="en-US" sz="700" dirty="0">
                <a:latin typeface="ＭＳ Ｐゴシック" panose="020B0600070205080204" pitchFamily="50" charset="-128"/>
                <a:ea typeface="ＭＳ Ｐゴシック" panose="020B0600070205080204" pitchFamily="50" charset="-128"/>
              </a:rPr>
              <a:t>個別の補助金の目的や性質によって対象外にも</a:t>
            </a:r>
            <a:r>
              <a:rPr lang="ja-JP" altLang="en-US" sz="700" dirty="0" smtClean="0">
                <a:latin typeface="ＭＳ Ｐゴシック" panose="020B0600070205080204" pitchFamily="50" charset="-128"/>
                <a:ea typeface="ＭＳ Ｐゴシック" panose="020B0600070205080204" pitchFamily="50" charset="-128"/>
              </a:rPr>
              <a:t>なりえる</a:t>
            </a:r>
            <a:r>
              <a:rPr lang="ja-JP" altLang="en-US" sz="700" dirty="0">
                <a:latin typeface="ＭＳ Ｐゴシック" panose="020B0600070205080204" pitchFamily="50" charset="-128"/>
                <a:ea typeface="ＭＳ Ｐゴシック" panose="020B0600070205080204" pitchFamily="50" charset="-128"/>
              </a:rPr>
              <a:t>。なお、日本赤十字社、社会福祉法人恩賜財団済生会、全国厚生農業協同組合連合会の会員である厚生（医療）農業協同組合連合会、社会福祉法人北海道社会事業協会、公益社団法人、公益財団法人、学校法人、社会医療法人、健康保険組合、国家公務員共済組合連合会及び公立学校共済組合が開設した病院について、公立病院と同様に当該地域の医療</a:t>
            </a:r>
            <a:r>
              <a:rPr lang="ja-JP" altLang="en-US" sz="700" dirty="0" smtClean="0">
                <a:latin typeface="ＭＳ Ｐゴシック" panose="020B0600070205080204" pitchFamily="50" charset="-128"/>
                <a:ea typeface="ＭＳ Ｐゴシック" panose="020B0600070205080204" pitchFamily="50" charset="-128"/>
              </a:rPr>
              <a:t>確保のため、</a:t>
            </a:r>
            <a:r>
              <a:rPr lang="ja-JP" altLang="en-US" sz="700" dirty="0">
                <a:latin typeface="ＭＳ Ｐゴシック" panose="020B0600070205080204" pitchFamily="50" charset="-128"/>
                <a:ea typeface="ＭＳ Ｐゴシック" panose="020B0600070205080204" pitchFamily="50" charset="-128"/>
              </a:rPr>
              <a:t>公立病院に対する繰入金に準じて自治体から運営費に関する補助金の交付を受けている場合がある</a:t>
            </a:r>
            <a:r>
              <a:rPr lang="ja-JP" altLang="en-US" sz="700" dirty="0" smtClean="0">
                <a:latin typeface="ＭＳ Ｐゴシック" panose="020B0600070205080204" pitchFamily="50" charset="-128"/>
                <a:ea typeface="ＭＳ Ｐゴシック" panose="020B0600070205080204" pitchFamily="50" charset="-128"/>
              </a:rPr>
              <a:t>。</a:t>
            </a:r>
            <a:endParaRPr lang="en-US" altLang="ja-JP" sz="700" dirty="0" smtClean="0">
              <a:latin typeface="ＭＳ Ｐゴシック" panose="020B0600070205080204" pitchFamily="50" charset="-128"/>
              <a:ea typeface="ＭＳ Ｐゴシック" panose="020B0600070205080204" pitchFamily="50" charset="-128"/>
            </a:endParaRPr>
          </a:p>
          <a:p>
            <a:pPr marL="355600" indent="-355600"/>
            <a:r>
              <a:rPr lang="ja-JP" altLang="en-US" sz="700" dirty="0" smtClean="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５</a:t>
            </a:r>
            <a:r>
              <a:rPr lang="ja-JP" altLang="en-US" sz="700" dirty="0" smtClean="0">
                <a:latin typeface="ＭＳ Ｐゴシック" panose="020B0600070205080204" pitchFamily="50" charset="-128"/>
                <a:ea typeface="ＭＳ Ｐゴシック" panose="020B0600070205080204" pitchFamily="50" charset="-128"/>
              </a:rPr>
              <a:t>：経営</a:t>
            </a:r>
            <a:r>
              <a:rPr lang="ja-JP" altLang="en-US" sz="700" dirty="0">
                <a:latin typeface="ＭＳ Ｐゴシック" panose="020B0600070205080204" pitchFamily="50" charset="-128"/>
                <a:ea typeface="ＭＳ Ｐゴシック" panose="020B0600070205080204" pitchFamily="50" charset="-128"/>
              </a:rPr>
              <a:t>する病院及び診療所において直接その用に供する資産などは</a:t>
            </a:r>
            <a:r>
              <a:rPr lang="ja-JP" altLang="en-US" sz="700" dirty="0" smtClean="0">
                <a:latin typeface="ＭＳ Ｐゴシック" panose="020B0600070205080204" pitchFamily="50" charset="-128"/>
                <a:ea typeface="ＭＳ Ｐゴシック" panose="020B0600070205080204" pitchFamily="50" charset="-128"/>
              </a:rPr>
              <a:t>非課税。</a:t>
            </a:r>
            <a:endParaRPr lang="en-US" altLang="ja-JP" sz="700" dirty="0" smtClean="0">
              <a:latin typeface="ＭＳ Ｐゴシック" panose="020B0600070205080204" pitchFamily="50" charset="-128"/>
              <a:ea typeface="ＭＳ Ｐゴシック" panose="020B0600070205080204" pitchFamily="50" charset="-128"/>
            </a:endParaRPr>
          </a:p>
          <a:p>
            <a:pPr marL="355600" indent="-355600"/>
            <a:r>
              <a:rPr lang="ja-JP" altLang="en-US" sz="700" dirty="0" smtClean="0">
                <a:latin typeface="ＭＳ Ｐゴシック" panose="020B0600070205080204" pitchFamily="50" charset="-128"/>
                <a:ea typeface="ＭＳ Ｐゴシック" panose="020B0600070205080204" pitchFamily="50" charset="-128"/>
              </a:rPr>
              <a:t>＊６：国立病院機構では、国期間分の退職給付金費用や臨床研究事業経費等に、労働者健康安全機構では、未払賃金立替払事業や研究・試験及び成果の普及事業等に使用されており、両機構とも診療事業には使用していない。</a:t>
            </a:r>
            <a:endParaRPr lang="en-US" altLang="ja-JP" sz="700" dirty="0" smtClean="0">
              <a:latin typeface="ＭＳ Ｐゴシック" panose="020B0600070205080204" pitchFamily="50" charset="-128"/>
              <a:ea typeface="ＭＳ Ｐゴシック" panose="020B0600070205080204" pitchFamily="50" charset="-128"/>
            </a:endParaRPr>
          </a:p>
          <a:p>
            <a:pPr marL="265113" indent="-265113"/>
            <a:r>
              <a:rPr lang="ja-JP" altLang="en-US" sz="700" dirty="0" smtClean="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７</a:t>
            </a:r>
            <a:r>
              <a:rPr lang="ja-JP" altLang="en-US" sz="700" dirty="0" smtClean="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法人税法令で定める収益事業に該当する医療保健業、公益目的事業は非課税</a:t>
            </a:r>
            <a:r>
              <a:rPr lang="ja-JP" altLang="en-US" sz="700" dirty="0" smtClean="0">
                <a:latin typeface="ＭＳ Ｐゴシック" panose="020B0600070205080204" pitchFamily="50" charset="-128"/>
                <a:ea typeface="ＭＳ Ｐゴシック" panose="020B0600070205080204" pitchFamily="50" charset="-128"/>
              </a:rPr>
              <a:t>。</a:t>
            </a:r>
            <a:endParaRPr lang="en-US" altLang="ja-JP" sz="700" dirty="0" smtClean="0">
              <a:latin typeface="ＭＳ Ｐゴシック" panose="020B0600070205080204" pitchFamily="50" charset="-128"/>
              <a:ea typeface="ＭＳ Ｐゴシック" panose="020B0600070205080204" pitchFamily="50" charset="-128"/>
            </a:endParaRPr>
          </a:p>
          <a:p>
            <a:pPr marL="265113" indent="-265113"/>
            <a:r>
              <a:rPr lang="ja-JP" altLang="en-US" sz="700" dirty="0" smtClean="0">
                <a:latin typeface="ＭＳ Ｐゴシック" panose="020B0600070205080204" pitchFamily="50" charset="-128"/>
                <a:ea typeface="ＭＳ Ｐゴシック" panose="020B0600070205080204" pitchFamily="50" charset="-128"/>
              </a:rPr>
              <a:t>＊８：社会</a:t>
            </a:r>
            <a:r>
              <a:rPr lang="ja-JP" altLang="en-US" sz="700" dirty="0">
                <a:latin typeface="ＭＳ Ｐゴシック" panose="020B0600070205080204" pitchFamily="50" charset="-128"/>
                <a:ea typeface="ＭＳ Ｐゴシック" panose="020B0600070205080204" pitchFamily="50" charset="-128"/>
              </a:rPr>
              <a:t>医療</a:t>
            </a:r>
            <a:r>
              <a:rPr lang="ja-JP" altLang="en-US" sz="700" dirty="0" smtClean="0">
                <a:latin typeface="ＭＳ Ｐゴシック" panose="020B0600070205080204" pitchFamily="50" charset="-128"/>
                <a:ea typeface="ＭＳ Ｐゴシック" panose="020B0600070205080204" pitchFamily="50" charset="-128"/>
              </a:rPr>
              <a:t>法人では、医療保健業（附帯</a:t>
            </a:r>
            <a:r>
              <a:rPr lang="ja-JP" altLang="en-US" sz="700" dirty="0">
                <a:latin typeface="ＭＳ Ｐゴシック" panose="020B0600070205080204" pitchFamily="50" charset="-128"/>
                <a:ea typeface="ＭＳ Ｐゴシック" panose="020B0600070205080204" pitchFamily="50" charset="-128"/>
              </a:rPr>
              <a:t>業務、収益</a:t>
            </a:r>
            <a:r>
              <a:rPr lang="ja-JP" altLang="en-US" sz="700" dirty="0" smtClean="0">
                <a:latin typeface="ＭＳ Ｐゴシック" panose="020B0600070205080204" pitchFamily="50" charset="-128"/>
                <a:ea typeface="ＭＳ Ｐゴシック" panose="020B0600070205080204" pitchFamily="50" charset="-128"/>
              </a:rPr>
              <a:t>業務は除く。）は非課税。</a:t>
            </a:r>
            <a:endParaRPr lang="en-US" altLang="ja-JP" sz="700" dirty="0" smtClean="0">
              <a:latin typeface="ＭＳ Ｐゴシック" panose="020B0600070205080204" pitchFamily="50" charset="-128"/>
              <a:ea typeface="ＭＳ Ｐゴシック" panose="020B0600070205080204" pitchFamily="50" charset="-128"/>
            </a:endParaRPr>
          </a:p>
          <a:p>
            <a:pPr marL="265113" indent="-265113"/>
            <a:r>
              <a:rPr lang="ja-JP" altLang="en-US" sz="700" dirty="0">
                <a:latin typeface="ＭＳ Ｐゴシック" panose="020B0600070205080204" pitchFamily="50" charset="-128"/>
                <a:ea typeface="ＭＳ Ｐゴシック" panose="020B0600070205080204" pitchFamily="50" charset="-128"/>
              </a:rPr>
              <a:t>＊</a:t>
            </a:r>
            <a:r>
              <a:rPr lang="ja-JP" altLang="en-US" sz="700" dirty="0" smtClean="0">
                <a:latin typeface="ＭＳ Ｐゴシック" panose="020B0600070205080204" pitchFamily="50" charset="-128"/>
                <a:ea typeface="ＭＳ Ｐゴシック" panose="020B0600070205080204" pitchFamily="50" charset="-128"/>
              </a:rPr>
              <a:t>９：</a:t>
            </a:r>
            <a:r>
              <a:rPr lang="ja-JP" altLang="en-US" sz="700" dirty="0">
                <a:latin typeface="ＭＳ Ｐゴシック" panose="020B0600070205080204" pitchFamily="50" charset="-128"/>
                <a:ea typeface="ＭＳ Ｐゴシック" panose="020B0600070205080204" pitchFamily="50" charset="-128"/>
              </a:rPr>
              <a:t>自治体の条例により減免を行っている場合がある</a:t>
            </a:r>
            <a:r>
              <a:rPr lang="ja-JP" altLang="en-US" sz="700" dirty="0" smtClean="0">
                <a:latin typeface="ＭＳ Ｐゴシック" panose="020B0600070205080204" pitchFamily="50" charset="-128"/>
                <a:ea typeface="ＭＳ Ｐゴシック" panose="020B0600070205080204" pitchFamily="50" charset="-128"/>
              </a:rPr>
              <a:t>。</a:t>
            </a:r>
            <a:endParaRPr lang="en-US" altLang="ja-JP" sz="7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98847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テキスト ボックス 87"/>
          <p:cNvSpPr txBox="1"/>
          <p:nvPr/>
        </p:nvSpPr>
        <p:spPr>
          <a:xfrm>
            <a:off x="4701683" y="6280603"/>
            <a:ext cx="4977520" cy="405304"/>
          </a:xfrm>
          <a:prstGeom prst="rect">
            <a:avLst/>
          </a:prstGeom>
          <a:solidFill>
            <a:srgbClr val="FFFF00">
              <a:alpha val="29000"/>
            </a:srgbClr>
          </a:solidFill>
          <a:ln w="12700">
            <a:solidFill>
              <a:schemeClr val="accent3">
                <a:lumMod val="50000"/>
              </a:schemeClr>
            </a:solidFill>
          </a:ln>
        </p:spPr>
        <p:txBody>
          <a:bodyPr anchor="ctr">
            <a:spAutoFit/>
          </a:bodyPr>
          <a:lstStyle/>
          <a:p>
            <a:pPr algn="ctr">
              <a:defRPr/>
            </a:pPr>
            <a:endParaRPr lang="ja-JP" altLang="en-US" sz="2000" dirty="0">
              <a:solidFill>
                <a:prstClr val="black"/>
              </a:solidFill>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196159" y="1891419"/>
            <a:ext cx="4008988" cy="828300"/>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00">
              <a:solidFill>
                <a:prstClr val="white"/>
              </a:solidFill>
              <a:latin typeface="ＭＳ Ｐゴシック" panose="020B0600070205080204" pitchFamily="50" charset="-128"/>
              <a:ea typeface="ＭＳ Ｐゴシック" panose="020B0600070205080204" pitchFamily="50" charset="-128"/>
            </a:endParaRPr>
          </a:p>
        </p:txBody>
      </p:sp>
      <p:sp>
        <p:nvSpPr>
          <p:cNvPr id="73" name="角丸四角形 72"/>
          <p:cNvSpPr/>
          <p:nvPr/>
        </p:nvSpPr>
        <p:spPr>
          <a:xfrm>
            <a:off x="196159" y="1891419"/>
            <a:ext cx="4008988" cy="5130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国</a:t>
            </a:r>
          </a:p>
        </p:txBody>
      </p:sp>
      <p:sp>
        <p:nvSpPr>
          <p:cNvPr id="3" name="正方形/長方形 2"/>
          <p:cNvSpPr/>
          <p:nvPr/>
        </p:nvSpPr>
        <p:spPr>
          <a:xfrm>
            <a:off x="346410" y="2316023"/>
            <a:ext cx="3697892" cy="320062"/>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消費税財源活用</a:t>
            </a:r>
            <a:endParaRPr lang="ja-JP" altLang="en-US" sz="1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3" name="角丸四角形 12"/>
          <p:cNvSpPr/>
          <p:nvPr/>
        </p:nvSpPr>
        <p:spPr>
          <a:xfrm>
            <a:off x="1408357" y="4627221"/>
            <a:ext cx="2796789" cy="1006826"/>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75" name="角丸四角形 74"/>
          <p:cNvSpPr/>
          <p:nvPr/>
        </p:nvSpPr>
        <p:spPr>
          <a:xfrm>
            <a:off x="1641301" y="4605284"/>
            <a:ext cx="288108" cy="10373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20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81" name="角丸四角形 80"/>
          <p:cNvSpPr/>
          <p:nvPr/>
        </p:nvSpPr>
        <p:spPr>
          <a:xfrm>
            <a:off x="2536561" y="4770943"/>
            <a:ext cx="1480383" cy="757533"/>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市町村計画</a:t>
            </a:r>
            <a:endParaRPr lang="en-US" altLang="ja-JP" sz="14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defRPr/>
            </a:pPr>
            <a:endParaRPr lang="en-US" altLang="ja-JP" sz="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defRPr/>
            </a:pPr>
            <a:r>
              <a:rPr lang="ja-JP" altLang="en-US" sz="1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（基金事業計画）</a:t>
            </a:r>
            <a:endParaRPr lang="en-US" altLang="ja-JP" sz="11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defRPr/>
            </a:pPr>
            <a:endParaRPr lang="en-US" altLang="ja-JP" sz="100" dirty="0">
              <a:solidFill>
                <a:prstClr val="black"/>
              </a:solidFill>
              <a:latin typeface="ＭＳ Ｐゴシック" panose="020B0600070205080204" pitchFamily="50" charset="-128"/>
              <a:ea typeface="ＭＳ Ｐゴシック" panose="020B0600070205080204" pitchFamily="50" charset="-128"/>
            </a:endParaRPr>
          </a:p>
        </p:txBody>
      </p:sp>
      <p:sp>
        <p:nvSpPr>
          <p:cNvPr id="32" name="角丸四角形 31"/>
          <p:cNvSpPr/>
          <p:nvPr/>
        </p:nvSpPr>
        <p:spPr>
          <a:xfrm>
            <a:off x="211504" y="3060689"/>
            <a:ext cx="3993663" cy="1153186"/>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74" name="角丸四角形 73"/>
          <p:cNvSpPr/>
          <p:nvPr/>
        </p:nvSpPr>
        <p:spPr>
          <a:xfrm>
            <a:off x="229875" y="2874122"/>
            <a:ext cx="364732" cy="152632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都道府県</a:t>
            </a:r>
          </a:p>
        </p:txBody>
      </p:sp>
      <p:sp>
        <p:nvSpPr>
          <p:cNvPr id="79" name="角丸四角形 78"/>
          <p:cNvSpPr/>
          <p:nvPr/>
        </p:nvSpPr>
        <p:spPr>
          <a:xfrm>
            <a:off x="2536561" y="3229565"/>
            <a:ext cx="1480383" cy="858858"/>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都道府県計画</a:t>
            </a:r>
            <a:endParaRPr lang="en-US" altLang="ja-JP" sz="14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defRPr/>
            </a:pPr>
            <a:endParaRPr lang="en-US" altLang="ja-JP" sz="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defRPr/>
            </a:pPr>
            <a:r>
              <a:rPr lang="en-US" altLang="ja-JP" sz="1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基金事業計画</a:t>
            </a:r>
            <a:r>
              <a:rPr lang="en-US" altLang="ja-JP" sz="12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p>
        </p:txBody>
      </p:sp>
      <p:sp>
        <p:nvSpPr>
          <p:cNvPr id="80" name="正方形/長方形 79"/>
          <p:cNvSpPr/>
          <p:nvPr/>
        </p:nvSpPr>
        <p:spPr>
          <a:xfrm>
            <a:off x="701880" y="3227960"/>
            <a:ext cx="1673476" cy="842775"/>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2000">
                <a:solidFill>
                  <a:srgbClr val="FF0000"/>
                </a:solidFill>
                <a:latin typeface="ＭＳ Ｐゴシック" panose="020B0600070205080204" pitchFamily="50" charset="-128"/>
                <a:cs typeface="メイリオ" pitchFamily="50" charset="-128"/>
              </a:rPr>
              <a:t>基金</a:t>
            </a:r>
            <a:endParaRPr lang="en-US" altLang="ja-JP" sz="400" b="1">
              <a:solidFill>
                <a:srgbClr val="FFFFFF"/>
              </a:solidFill>
              <a:latin typeface="ＭＳ Ｐゴシック" panose="020B0600070205080204" pitchFamily="50" charset="-128"/>
              <a:cs typeface="メイリオ" pitchFamily="50" charset="-128"/>
            </a:endParaRPr>
          </a:p>
          <a:p>
            <a:pPr algn="ctr">
              <a:defRPr/>
            </a:pPr>
            <a:endParaRPr lang="en-US" altLang="ja-JP" sz="300">
              <a:solidFill>
                <a:prstClr val="black"/>
              </a:solidFill>
              <a:latin typeface="ＭＳ Ｐゴシック" panose="020B0600070205080204" pitchFamily="50" charset="-128"/>
              <a:cs typeface="メイリオ" pitchFamily="50" charset="-128"/>
            </a:endParaRPr>
          </a:p>
          <a:p>
            <a:pPr algn="ctr">
              <a:defRPr/>
            </a:pPr>
            <a:r>
              <a:rPr lang="en-US" altLang="ja-JP" sz="1000">
                <a:solidFill>
                  <a:prstClr val="black"/>
                </a:solidFill>
                <a:latin typeface="ＭＳ Ｐゴシック" panose="020B0600070205080204" pitchFamily="50" charset="-128"/>
                <a:cs typeface="メイリオ" pitchFamily="50" charset="-128"/>
              </a:rPr>
              <a:t>※</a:t>
            </a:r>
            <a:r>
              <a:rPr lang="ja-JP" altLang="en-US" sz="1000">
                <a:solidFill>
                  <a:prstClr val="black"/>
                </a:solidFill>
                <a:latin typeface="ＭＳ Ｐゴシック" panose="020B0600070205080204" pitchFamily="50" charset="-128"/>
                <a:cs typeface="メイリオ" pitchFamily="50" charset="-128"/>
              </a:rPr>
              <a:t>国と都道府県の</a:t>
            </a:r>
            <a:endParaRPr lang="en-US" altLang="ja-JP" sz="1000">
              <a:solidFill>
                <a:prstClr val="black"/>
              </a:solidFill>
              <a:latin typeface="ＭＳ Ｐゴシック" panose="020B0600070205080204" pitchFamily="50" charset="-128"/>
              <a:cs typeface="メイリオ" pitchFamily="50" charset="-128"/>
            </a:endParaRPr>
          </a:p>
          <a:p>
            <a:pPr algn="ctr">
              <a:defRPr/>
            </a:pPr>
            <a:r>
              <a:rPr lang="ja-JP" altLang="en-US" sz="1000">
                <a:solidFill>
                  <a:prstClr val="black"/>
                </a:solidFill>
                <a:latin typeface="ＭＳ Ｐゴシック" panose="020B0600070205080204" pitchFamily="50" charset="-128"/>
                <a:cs typeface="メイリオ" pitchFamily="50" charset="-128"/>
              </a:rPr>
              <a:t>負担割合２／３、 １／３ </a:t>
            </a:r>
          </a:p>
        </p:txBody>
      </p:sp>
      <p:sp>
        <p:nvSpPr>
          <p:cNvPr id="111" name="上矢印 110"/>
          <p:cNvSpPr/>
          <p:nvPr/>
        </p:nvSpPr>
        <p:spPr>
          <a:xfrm>
            <a:off x="383176" y="4178491"/>
            <a:ext cx="508786" cy="1888202"/>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white"/>
                </a:solidFill>
                <a:latin typeface="ＭＳ Ｐゴシック" panose="020B0600070205080204" pitchFamily="50" charset="-128"/>
                <a:ea typeface="ＭＳ Ｐゴシック" panose="020B0600070205080204" pitchFamily="50" charset="-128"/>
              </a:rPr>
              <a:t>申請</a:t>
            </a:r>
          </a:p>
        </p:txBody>
      </p:sp>
      <p:sp>
        <p:nvSpPr>
          <p:cNvPr id="85" name="角丸四角形 84"/>
          <p:cNvSpPr/>
          <p:nvPr/>
        </p:nvSpPr>
        <p:spPr>
          <a:xfrm>
            <a:off x="219147" y="6081168"/>
            <a:ext cx="3986000" cy="488938"/>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05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159" name="正方形/長方形 7"/>
          <p:cNvSpPr>
            <a:spLocks noChangeArrowheads="1"/>
          </p:cNvSpPr>
          <p:nvPr/>
        </p:nvSpPr>
        <p:spPr bwMode="auto">
          <a:xfrm>
            <a:off x="301930" y="6171816"/>
            <a:ext cx="4329277" cy="374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800" b="1">
                <a:solidFill>
                  <a:prstClr val="black"/>
                </a:solidFill>
                <a:latin typeface="ＭＳ Ｐゴシック" panose="020B0600070205080204" pitchFamily="50" charset="-128"/>
                <a:ea typeface="ＭＳ Ｐゴシック" panose="020B0600070205080204" pitchFamily="50" charset="-128"/>
                <a:cs typeface="メイリオ" pitchFamily="50" charset="-128"/>
              </a:rPr>
              <a:t>事業者等</a:t>
            </a:r>
            <a:r>
              <a:rPr lang="ja-JP" altLang="en-US" sz="1300" b="1">
                <a:solidFill>
                  <a:prstClr val="black"/>
                </a:solidFill>
                <a:latin typeface="ＭＳ Ｐゴシック" panose="020B0600070205080204" pitchFamily="50" charset="-128"/>
                <a:ea typeface="ＭＳ Ｐゴシック" panose="020B0600070205080204" pitchFamily="50" charset="-128"/>
                <a:cs typeface="メイリオ" pitchFamily="50" charset="-128"/>
              </a:rPr>
              <a:t>（医療機関、介護サービス事業所等）</a:t>
            </a:r>
            <a:endParaRPr lang="en-US" altLang="ja-JP" sz="1300">
              <a:solidFill>
                <a:prstClr val="black"/>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110" name="下矢印 109"/>
          <p:cNvSpPr/>
          <p:nvPr/>
        </p:nvSpPr>
        <p:spPr>
          <a:xfrm>
            <a:off x="810926" y="4206414"/>
            <a:ext cx="513383" cy="187533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white"/>
                </a:solidFill>
                <a:latin typeface="ＭＳ Ｐゴシック" panose="020B0600070205080204" pitchFamily="50" charset="-128"/>
                <a:ea typeface="ＭＳ Ｐゴシック" panose="020B0600070205080204" pitchFamily="50" charset="-128"/>
              </a:rPr>
              <a:t>交付</a:t>
            </a:r>
          </a:p>
        </p:txBody>
      </p:sp>
      <p:sp>
        <p:nvSpPr>
          <p:cNvPr id="67" name="下矢印 66"/>
          <p:cNvSpPr/>
          <p:nvPr/>
        </p:nvSpPr>
        <p:spPr>
          <a:xfrm>
            <a:off x="1386932" y="5650130"/>
            <a:ext cx="973129" cy="41656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ＭＳ Ｐゴシック" panose="020B0600070205080204" pitchFamily="50" charset="-128"/>
                <a:ea typeface="ＭＳ Ｐゴシック" panose="020B0600070205080204" pitchFamily="50" charset="-128"/>
              </a:rPr>
              <a:t>交付</a:t>
            </a:r>
            <a:endParaRPr lang="en-US" altLang="ja-JP" sz="1100" b="1" dirty="0">
              <a:solidFill>
                <a:prstClr val="white"/>
              </a:solidFill>
              <a:latin typeface="ＭＳ Ｐゴシック" panose="020B0600070205080204" pitchFamily="50" charset="-128"/>
              <a:ea typeface="ＭＳ Ｐゴシック" panose="020B0600070205080204" pitchFamily="50" charset="-128"/>
            </a:endParaRPr>
          </a:p>
        </p:txBody>
      </p:sp>
      <p:sp>
        <p:nvSpPr>
          <p:cNvPr id="70" name="正方形/長方形 69"/>
          <p:cNvSpPr/>
          <p:nvPr/>
        </p:nvSpPr>
        <p:spPr>
          <a:xfrm>
            <a:off x="4609727" y="4615961"/>
            <a:ext cx="5253368" cy="2155188"/>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71" name="下矢印 70"/>
          <p:cNvSpPr/>
          <p:nvPr/>
        </p:nvSpPr>
        <p:spPr>
          <a:xfrm>
            <a:off x="1386932" y="4228350"/>
            <a:ext cx="973129" cy="41656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ＭＳ Ｐゴシック" panose="020B0600070205080204" pitchFamily="50" charset="-128"/>
                <a:ea typeface="ＭＳ Ｐゴシック" panose="020B0600070205080204" pitchFamily="50" charset="-128"/>
              </a:rPr>
              <a:t>交付</a:t>
            </a:r>
            <a:endParaRPr lang="en-US" altLang="ja-JP" sz="1100" b="1" dirty="0">
              <a:solidFill>
                <a:prstClr val="white"/>
              </a:solidFill>
              <a:latin typeface="ＭＳ Ｐゴシック" panose="020B0600070205080204" pitchFamily="50" charset="-128"/>
              <a:ea typeface="ＭＳ Ｐゴシック" panose="020B0600070205080204" pitchFamily="50" charset="-128"/>
            </a:endParaRPr>
          </a:p>
        </p:txBody>
      </p:sp>
      <p:sp>
        <p:nvSpPr>
          <p:cNvPr id="72" name="上矢印 71"/>
          <p:cNvSpPr/>
          <p:nvPr/>
        </p:nvSpPr>
        <p:spPr>
          <a:xfrm>
            <a:off x="2548807" y="4209630"/>
            <a:ext cx="948609" cy="456771"/>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ＭＳ Ｐゴシック" panose="020B0600070205080204" pitchFamily="50" charset="-128"/>
                <a:ea typeface="ＭＳ Ｐゴシック" panose="020B0600070205080204" pitchFamily="50" charset="-128"/>
              </a:rPr>
              <a:t>提出</a:t>
            </a:r>
          </a:p>
        </p:txBody>
      </p:sp>
      <p:sp>
        <p:nvSpPr>
          <p:cNvPr id="78" name="下矢印 77"/>
          <p:cNvSpPr/>
          <p:nvPr/>
        </p:nvSpPr>
        <p:spPr>
          <a:xfrm>
            <a:off x="821430" y="2716502"/>
            <a:ext cx="973130" cy="41495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ＭＳ Ｐゴシック" panose="020B0600070205080204" pitchFamily="50" charset="-128"/>
                <a:ea typeface="ＭＳ Ｐゴシック" panose="020B0600070205080204" pitchFamily="50" charset="-128"/>
              </a:rPr>
              <a:t>交付</a:t>
            </a:r>
            <a:endParaRPr lang="en-US" altLang="ja-JP" sz="1100" b="1" dirty="0">
              <a:solidFill>
                <a:prstClr val="white"/>
              </a:solidFill>
              <a:latin typeface="ＭＳ Ｐゴシック" panose="020B0600070205080204" pitchFamily="50" charset="-128"/>
              <a:ea typeface="ＭＳ Ｐゴシック" panose="020B0600070205080204" pitchFamily="50" charset="-128"/>
            </a:endParaRPr>
          </a:p>
        </p:txBody>
      </p:sp>
      <p:sp>
        <p:nvSpPr>
          <p:cNvPr id="83" name="上矢印 82"/>
          <p:cNvSpPr/>
          <p:nvPr/>
        </p:nvSpPr>
        <p:spPr>
          <a:xfrm>
            <a:off x="2536554" y="2716502"/>
            <a:ext cx="948609" cy="41495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ＭＳ Ｐゴシック" panose="020B0600070205080204" pitchFamily="50" charset="-128"/>
                <a:ea typeface="ＭＳ Ｐゴシック" panose="020B0600070205080204" pitchFamily="50" charset="-128"/>
              </a:rPr>
              <a:t>提出</a:t>
            </a:r>
          </a:p>
        </p:txBody>
      </p:sp>
      <p:sp>
        <p:nvSpPr>
          <p:cNvPr id="60" name="上矢印 59"/>
          <p:cNvSpPr/>
          <p:nvPr/>
        </p:nvSpPr>
        <p:spPr>
          <a:xfrm>
            <a:off x="2931936" y="5650130"/>
            <a:ext cx="948609" cy="416562"/>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ＭＳ Ｐゴシック" panose="020B0600070205080204" pitchFamily="50" charset="-128"/>
                <a:ea typeface="ＭＳ Ｐゴシック" panose="020B0600070205080204" pitchFamily="50" charset="-128"/>
              </a:rPr>
              <a:t>申請</a:t>
            </a:r>
          </a:p>
        </p:txBody>
      </p:sp>
      <p:sp>
        <p:nvSpPr>
          <p:cNvPr id="15" name="正方形/長方形 14"/>
          <p:cNvSpPr/>
          <p:nvPr/>
        </p:nvSpPr>
        <p:spPr>
          <a:xfrm>
            <a:off x="4609727" y="4606892"/>
            <a:ext cx="5253368" cy="332929"/>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white"/>
                </a:solidFill>
                <a:latin typeface="ＭＳ Ｐゴシック" panose="020B0600070205080204" pitchFamily="50" charset="-128"/>
                <a:ea typeface="ＭＳ Ｐゴシック" panose="020B0600070205080204" pitchFamily="50" charset="-128"/>
              </a:rPr>
              <a:t>地域医療介護総合確保基金の対象事業</a:t>
            </a:r>
          </a:p>
        </p:txBody>
      </p:sp>
      <p:sp>
        <p:nvSpPr>
          <p:cNvPr id="86" name="正方形/長方形 85"/>
          <p:cNvSpPr/>
          <p:nvPr/>
        </p:nvSpPr>
        <p:spPr>
          <a:xfrm>
            <a:off x="4614321" y="4960149"/>
            <a:ext cx="5248770" cy="1292662"/>
          </a:xfrm>
          <a:prstGeom prst="rect">
            <a:avLst/>
          </a:prstGeom>
        </p:spPr>
        <p:txBody>
          <a:bodyPr>
            <a:spAutoFit/>
          </a:bodyPr>
          <a:lstStyle/>
          <a:p>
            <a:pPr marL="176213" indent="-176213">
              <a:defRPr/>
            </a:pPr>
            <a:r>
              <a:rPr lang="ja-JP" altLang="en-US" sz="1300" dirty="0">
                <a:solidFill>
                  <a:prstClr val="black"/>
                </a:solidFill>
                <a:latin typeface="ＭＳ Ｐゴシック" panose="020B0600070205080204" pitchFamily="50" charset="-128"/>
                <a:ea typeface="ＭＳ Ｐゴシック" panose="020B0600070205080204" pitchFamily="50" charset="-128"/>
              </a:rPr>
              <a:t>１  地域医療構想の達成に向けた医療機関の施設又は設備の整備に</a:t>
            </a:r>
            <a:endParaRPr lang="en-US" altLang="ja-JP" sz="13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en-US" altLang="ja-JP" sz="1300" dirty="0">
                <a:solidFill>
                  <a:prstClr val="black"/>
                </a:solidFill>
                <a:latin typeface="ＭＳ Ｐゴシック" panose="020B0600070205080204" pitchFamily="50" charset="-128"/>
                <a:ea typeface="ＭＳ Ｐゴシック" panose="020B0600070205080204" pitchFamily="50" charset="-128"/>
              </a:rPr>
              <a:t>    </a:t>
            </a:r>
            <a:r>
              <a:rPr lang="ja-JP" altLang="en-US" sz="1300" dirty="0">
                <a:solidFill>
                  <a:prstClr val="black"/>
                </a:solidFill>
                <a:latin typeface="ＭＳ Ｐゴシック" panose="020B0600070205080204" pitchFamily="50" charset="-128"/>
                <a:ea typeface="ＭＳ Ｐゴシック" panose="020B0600070205080204" pitchFamily="50" charset="-128"/>
              </a:rPr>
              <a:t>関する事業</a:t>
            </a:r>
            <a:r>
              <a:rPr lang="en-US" altLang="ja-JP" sz="1300" dirty="0">
                <a:solidFill>
                  <a:prstClr val="black"/>
                </a:solidFill>
                <a:latin typeface="ＭＳ Ｐゴシック" panose="020B0600070205080204" pitchFamily="50" charset="-128"/>
                <a:ea typeface="ＭＳ Ｐゴシック" panose="020B0600070205080204" pitchFamily="50" charset="-128"/>
              </a:rPr>
              <a:t>(※)</a:t>
            </a:r>
          </a:p>
          <a:p>
            <a:pPr marL="176213" indent="-176213">
              <a:defRPr/>
            </a:pPr>
            <a:r>
              <a:rPr lang="ja-JP" altLang="en-US" sz="1300" dirty="0">
                <a:solidFill>
                  <a:prstClr val="black"/>
                </a:solidFill>
                <a:latin typeface="ＭＳ Ｐゴシック" panose="020B0600070205080204" pitchFamily="50" charset="-128"/>
                <a:ea typeface="ＭＳ Ｐゴシック" panose="020B0600070205080204" pitchFamily="50" charset="-128"/>
              </a:rPr>
              <a:t>２  居宅等における医療の提供に関する事業</a:t>
            </a:r>
            <a:r>
              <a:rPr lang="en-US" altLang="ja-JP" sz="1300" dirty="0">
                <a:solidFill>
                  <a:prstClr val="black"/>
                </a:solidFill>
                <a:latin typeface="ＭＳ Ｐゴシック" panose="020B0600070205080204" pitchFamily="50" charset="-128"/>
                <a:ea typeface="ＭＳ Ｐゴシック" panose="020B0600070205080204" pitchFamily="50" charset="-128"/>
              </a:rPr>
              <a:t>(※)</a:t>
            </a:r>
          </a:p>
          <a:p>
            <a:pPr marL="176213" indent="-176213">
              <a:defRPr/>
            </a:pPr>
            <a:r>
              <a:rPr lang="ja-JP" altLang="en-US" sz="1300" dirty="0">
                <a:solidFill>
                  <a:prstClr val="black"/>
                </a:solidFill>
                <a:latin typeface="ＭＳ Ｐゴシック" panose="020B0600070205080204" pitchFamily="50" charset="-128"/>
                <a:ea typeface="ＭＳ Ｐゴシック" panose="020B0600070205080204" pitchFamily="50" charset="-128"/>
              </a:rPr>
              <a:t>３  介護施設等の整備に関する事業（地域密着型サービス等）</a:t>
            </a:r>
            <a:endParaRPr lang="en-US" altLang="ja-JP" sz="13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300" dirty="0">
                <a:solidFill>
                  <a:prstClr val="black"/>
                </a:solidFill>
                <a:latin typeface="ＭＳ Ｐゴシック" panose="020B0600070205080204" pitchFamily="50" charset="-128"/>
                <a:ea typeface="ＭＳ Ｐゴシック" panose="020B0600070205080204" pitchFamily="50" charset="-128"/>
              </a:rPr>
              <a:t>４  医療従事者の確保に関する事業</a:t>
            </a:r>
            <a:r>
              <a:rPr lang="en-US" altLang="ja-JP" sz="1300" dirty="0">
                <a:solidFill>
                  <a:prstClr val="black"/>
                </a:solidFill>
                <a:latin typeface="ＭＳ Ｐゴシック" panose="020B0600070205080204" pitchFamily="50" charset="-128"/>
                <a:ea typeface="ＭＳ Ｐゴシック" panose="020B0600070205080204" pitchFamily="50" charset="-128"/>
              </a:rPr>
              <a:t>(※)</a:t>
            </a:r>
          </a:p>
          <a:p>
            <a:pPr>
              <a:defRPr/>
            </a:pPr>
            <a:r>
              <a:rPr lang="ja-JP" altLang="en-US" sz="1300" dirty="0">
                <a:solidFill>
                  <a:prstClr val="black"/>
                </a:solidFill>
                <a:latin typeface="ＭＳ Ｐゴシック" panose="020B0600070205080204" pitchFamily="50" charset="-128"/>
                <a:ea typeface="ＭＳ Ｐゴシック" panose="020B0600070205080204" pitchFamily="50" charset="-128"/>
              </a:rPr>
              <a:t>５  介護従事者の確保に関する事業</a:t>
            </a:r>
          </a:p>
        </p:txBody>
      </p:sp>
      <p:sp>
        <p:nvSpPr>
          <p:cNvPr id="87" name="正方形/長方形 86"/>
          <p:cNvSpPr/>
          <p:nvPr/>
        </p:nvSpPr>
        <p:spPr>
          <a:xfrm>
            <a:off x="4835017" y="6261883"/>
            <a:ext cx="5071001" cy="468029"/>
          </a:xfrm>
          <a:prstGeom prst="rect">
            <a:avLst/>
          </a:prstGeom>
        </p:spPr>
        <p:txBody>
          <a:bodyPr>
            <a:spAutoFit/>
          </a:bodyPr>
          <a:lstStyle/>
          <a:p>
            <a:pPr marL="269875" indent="-269875">
              <a:defRPr/>
            </a:pPr>
            <a:r>
              <a:rPr lang="ja-JP" altLang="en-US" sz="1200" b="1" dirty="0">
                <a:solidFill>
                  <a:prstClr val="black"/>
                </a:solidFill>
                <a:latin typeface="ＭＳ Ｐゴシック" panose="020B0600070205080204" pitchFamily="50" charset="-128"/>
                <a:ea typeface="ＭＳ Ｐゴシック" panose="020B0600070205080204" pitchFamily="50" charset="-128"/>
              </a:rPr>
              <a:t>　</a:t>
            </a:r>
            <a:r>
              <a:rPr lang="en-US" altLang="ja-JP" sz="1200" b="1" dirty="0">
                <a:solidFill>
                  <a:prstClr val="black"/>
                </a:solidFill>
                <a:latin typeface="ＭＳ Ｐゴシック" panose="020B0600070205080204" pitchFamily="50" charset="-128"/>
                <a:ea typeface="ＭＳ Ｐゴシック" panose="020B0600070205080204" pitchFamily="50" charset="-128"/>
              </a:rPr>
              <a:t>※</a:t>
            </a:r>
            <a:r>
              <a:rPr lang="ja-JP" altLang="en-US" sz="1200" b="1" dirty="0">
                <a:solidFill>
                  <a:prstClr val="black"/>
                </a:solidFill>
                <a:latin typeface="ＭＳ Ｐゴシック" panose="020B0600070205080204" pitchFamily="50" charset="-128"/>
                <a:ea typeface="ＭＳ Ｐゴシック" panose="020B0600070205080204" pitchFamily="50" charset="-128"/>
              </a:rPr>
              <a:t>　基金の対象事業は、平成</a:t>
            </a:r>
            <a:r>
              <a:rPr lang="en-US" altLang="ja-JP" sz="1200" b="1" dirty="0">
                <a:solidFill>
                  <a:prstClr val="black"/>
                </a:solidFill>
                <a:latin typeface="ＭＳ Ｐゴシック" panose="020B0600070205080204" pitchFamily="50" charset="-128"/>
                <a:ea typeface="ＭＳ Ｐゴシック" panose="020B0600070205080204" pitchFamily="50" charset="-128"/>
              </a:rPr>
              <a:t>26</a:t>
            </a:r>
            <a:r>
              <a:rPr lang="ja-JP" altLang="en-US" sz="1200" b="1" dirty="0">
                <a:solidFill>
                  <a:prstClr val="black"/>
                </a:solidFill>
                <a:latin typeface="ＭＳ Ｐゴシック" panose="020B0600070205080204" pitchFamily="50" charset="-128"/>
                <a:ea typeface="ＭＳ Ｐゴシック" panose="020B0600070205080204" pitchFamily="50" charset="-128"/>
              </a:rPr>
              <a:t>年度は医療を対象として１、２、４を、</a:t>
            </a:r>
            <a:endParaRPr lang="en-US" altLang="ja-JP" sz="1200" b="1" dirty="0">
              <a:solidFill>
                <a:prstClr val="black"/>
              </a:solidFill>
              <a:latin typeface="ＭＳ Ｐゴシック" panose="020B0600070205080204" pitchFamily="50" charset="-128"/>
              <a:ea typeface="ＭＳ Ｐゴシック" panose="020B0600070205080204" pitchFamily="50" charset="-128"/>
            </a:endParaRPr>
          </a:p>
          <a:p>
            <a:pPr marL="269875" indent="-269875">
              <a:defRPr/>
            </a:pPr>
            <a:r>
              <a:rPr lang="ja-JP" altLang="en-US" sz="1200" b="1" dirty="0">
                <a:solidFill>
                  <a:prstClr val="black"/>
                </a:solidFill>
                <a:latin typeface="ＭＳ Ｐゴシック" panose="020B0600070205080204" pitchFamily="50" charset="-128"/>
                <a:ea typeface="ＭＳ Ｐゴシック" panose="020B0600070205080204" pitchFamily="50" charset="-128"/>
              </a:rPr>
              <a:t>       平成</a:t>
            </a:r>
            <a:r>
              <a:rPr lang="en-US" altLang="ja-JP" sz="1200" b="1" dirty="0">
                <a:solidFill>
                  <a:prstClr val="black"/>
                </a:solidFill>
                <a:latin typeface="ＭＳ Ｐゴシック" panose="020B0600070205080204" pitchFamily="50" charset="-128"/>
                <a:ea typeface="ＭＳ Ｐゴシック" panose="020B0600070205080204" pitchFamily="50" charset="-128"/>
              </a:rPr>
              <a:t>27</a:t>
            </a:r>
            <a:r>
              <a:rPr lang="ja-JP" altLang="en-US" sz="1200" b="1" dirty="0">
                <a:solidFill>
                  <a:prstClr val="black"/>
                </a:solidFill>
                <a:latin typeface="ＭＳ Ｐゴシック" panose="020B0600070205080204" pitchFamily="50" charset="-128"/>
                <a:ea typeface="ＭＳ Ｐゴシック" panose="020B0600070205080204" pitchFamily="50" charset="-128"/>
              </a:rPr>
              <a:t>年度以降は介護を含めて全ての事業としている。</a:t>
            </a:r>
            <a:endParaRPr lang="en-US" altLang="ja-JP" sz="1200" b="1" dirty="0">
              <a:solidFill>
                <a:prstClr val="black"/>
              </a:solidFill>
              <a:latin typeface="ＭＳ Ｐゴシック" panose="020B0600070205080204" pitchFamily="50" charset="-128"/>
              <a:ea typeface="ＭＳ Ｐゴシック" panose="020B0600070205080204" pitchFamily="50" charset="-128"/>
            </a:endParaRPr>
          </a:p>
        </p:txBody>
      </p:sp>
      <p:sp>
        <p:nvSpPr>
          <p:cNvPr id="34" name="正方形/長方形 33"/>
          <p:cNvSpPr/>
          <p:nvPr/>
        </p:nvSpPr>
        <p:spPr>
          <a:xfrm>
            <a:off x="4609727" y="1806181"/>
            <a:ext cx="5253368" cy="2697201"/>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4609727" y="1733801"/>
            <a:ext cx="5253368" cy="339362"/>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white"/>
                </a:solidFill>
                <a:latin typeface="ＭＳ Ｐゴシック" panose="020B0600070205080204" pitchFamily="50" charset="-128"/>
                <a:ea typeface="ＭＳ Ｐゴシック" panose="020B0600070205080204" pitchFamily="50" charset="-128"/>
              </a:rPr>
              <a:t>都道府県計画及び市町村計画（基金事業計画）</a:t>
            </a:r>
          </a:p>
        </p:txBody>
      </p:sp>
      <p:sp>
        <p:nvSpPr>
          <p:cNvPr id="36" name="正方形/長方形 35"/>
          <p:cNvSpPr/>
          <p:nvPr/>
        </p:nvSpPr>
        <p:spPr>
          <a:xfrm>
            <a:off x="4599015" y="2105338"/>
            <a:ext cx="5359109" cy="2408352"/>
          </a:xfrm>
          <a:prstGeom prst="rect">
            <a:avLst/>
          </a:prstGeom>
        </p:spPr>
        <p:txBody>
          <a:bodyPr>
            <a:spAutoFit/>
          </a:bodyPr>
          <a:lstStyle/>
          <a:p>
            <a:pPr marL="176213" indent="-176213">
              <a:defRPr/>
            </a:pPr>
            <a:r>
              <a:rPr lang="ja-JP" altLang="en-US" sz="1300" b="1" dirty="0">
                <a:solidFill>
                  <a:prstClr val="black"/>
                </a:solidFill>
                <a:latin typeface="ＭＳ Ｐゴシック" panose="020B0600070205080204" pitchFamily="50" charset="-128"/>
                <a:ea typeface="ＭＳ Ｐゴシック" panose="020B0600070205080204" pitchFamily="50" charset="-128"/>
              </a:rPr>
              <a:t>○　基金に関する基本的事項</a:t>
            </a:r>
            <a:endParaRPr lang="en-US" altLang="ja-JP" sz="1300" b="1"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・公正かつ透明なプロセスの確保（関係者の意見を反映させる仕組みの整備）</a:t>
            </a:r>
          </a:p>
          <a:p>
            <a:pPr marL="176213" indent="-176213">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・事業主体間の公平性など公正性・透明性の確保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・診療報酬・介護報酬等との役割分担</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endParaRPr lang="en-US" altLang="ja-JP" sz="4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300" b="1" dirty="0">
                <a:solidFill>
                  <a:prstClr val="black"/>
                </a:solidFill>
                <a:latin typeface="ＭＳ Ｐゴシック" panose="020B0600070205080204" pitchFamily="50" charset="-128"/>
                <a:ea typeface="ＭＳ Ｐゴシック" panose="020B0600070205080204" pitchFamily="50" charset="-128"/>
              </a:rPr>
              <a:t>○　都道府県計画及び市町村計画の基本的な記載事項</a:t>
            </a:r>
          </a:p>
          <a:p>
            <a:pPr marL="176213" indent="-176213">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医療介護総合確保区域の設定</a:t>
            </a:r>
            <a:r>
              <a:rPr lang="en-US" altLang="ja-JP" sz="900" dirty="0">
                <a:solidFill>
                  <a:prstClr val="black"/>
                </a:solidFill>
                <a:latin typeface="ＭＳ Ｐゴシック" panose="020B0600070205080204" pitchFamily="50" charset="-128"/>
                <a:ea typeface="ＭＳ Ｐゴシック" panose="020B0600070205080204" pitchFamily="50" charset="-128"/>
              </a:rPr>
              <a:t>※1</a:t>
            </a:r>
            <a:r>
              <a:rPr lang="ja-JP" altLang="en-US" sz="1200" dirty="0">
                <a:solidFill>
                  <a:prstClr val="black"/>
                </a:solidFill>
                <a:latin typeface="ＭＳ Ｐゴシック" panose="020B0600070205080204" pitchFamily="50" charset="-128"/>
                <a:ea typeface="ＭＳ Ｐゴシック" panose="020B0600070205080204" pitchFamily="50" charset="-128"/>
              </a:rPr>
              <a:t>  ／  目標と計画期間（原則１年間）  ／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事業の内容、費用の額等  ／  事業の評価方法</a:t>
            </a:r>
            <a:r>
              <a:rPr lang="en-US" altLang="ja-JP" sz="900" dirty="0">
                <a:solidFill>
                  <a:prstClr val="black"/>
                </a:solidFill>
                <a:latin typeface="ＭＳ Ｐゴシック" panose="020B0600070205080204" pitchFamily="50" charset="-128"/>
                <a:ea typeface="ＭＳ Ｐゴシック" panose="020B0600070205080204" pitchFamily="50" charset="-128"/>
              </a:rPr>
              <a:t>※2</a:t>
            </a:r>
            <a:endParaRPr lang="ja-JP" altLang="en-US" sz="12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a:t>
            </a:r>
            <a:r>
              <a:rPr lang="en-US" altLang="ja-JP" sz="1050" dirty="0">
                <a:solidFill>
                  <a:prstClr val="black"/>
                </a:solidFill>
                <a:latin typeface="ＭＳ Ｐゴシック" panose="020B0600070205080204" pitchFamily="50" charset="-128"/>
                <a:ea typeface="ＭＳ Ｐゴシック" panose="020B0600070205080204" pitchFamily="50" charset="-128"/>
              </a:rPr>
              <a:t>※1</a:t>
            </a:r>
            <a:r>
              <a:rPr lang="ja-JP" altLang="en-US" sz="1050" dirty="0">
                <a:solidFill>
                  <a:prstClr val="black"/>
                </a:solidFill>
                <a:latin typeface="ＭＳ Ｐゴシック" panose="020B0600070205080204" pitchFamily="50" charset="-128"/>
                <a:ea typeface="ＭＳ Ｐゴシック" panose="020B0600070205080204" pitchFamily="50" charset="-128"/>
              </a:rPr>
              <a:t>　 都道府県は、二次医療圏及び老人福祉圏域を念頭に置きつつ、地域の実情を</a:t>
            </a:r>
            <a:endParaRPr lang="en-US" altLang="ja-JP" sz="105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050" dirty="0">
                <a:solidFill>
                  <a:prstClr val="black"/>
                </a:solidFill>
                <a:latin typeface="ＭＳ Ｐゴシック" panose="020B0600070205080204" pitchFamily="50" charset="-128"/>
                <a:ea typeface="ＭＳ Ｐゴシック" panose="020B0600070205080204" pitchFamily="50" charset="-128"/>
              </a:rPr>
              <a:t>　　　　　　　  踏まえて設定。市町村は、日常生活圏域を念頭に設定。</a:t>
            </a:r>
            <a:endParaRPr lang="en-US" altLang="ja-JP" sz="105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050" dirty="0">
                <a:solidFill>
                  <a:prstClr val="black"/>
                </a:solidFill>
                <a:latin typeface="ＭＳ Ｐゴシック" panose="020B0600070205080204" pitchFamily="50" charset="-128"/>
                <a:ea typeface="ＭＳ Ｐゴシック" panose="020B0600070205080204" pitchFamily="50" charset="-128"/>
              </a:rPr>
              <a:t>　　　   </a:t>
            </a:r>
            <a:r>
              <a:rPr lang="en-US" altLang="ja-JP" sz="1050" dirty="0">
                <a:solidFill>
                  <a:prstClr val="black"/>
                </a:solidFill>
                <a:latin typeface="ＭＳ Ｐゴシック" panose="020B0600070205080204" pitchFamily="50" charset="-128"/>
                <a:ea typeface="ＭＳ Ｐゴシック" panose="020B0600070205080204" pitchFamily="50" charset="-128"/>
              </a:rPr>
              <a:t>※2</a:t>
            </a:r>
            <a:r>
              <a:rPr lang="ja-JP" altLang="en-US" sz="1050" dirty="0">
                <a:solidFill>
                  <a:prstClr val="black"/>
                </a:solidFill>
                <a:latin typeface="ＭＳ Ｐゴシック" panose="020B0600070205080204" pitchFamily="50" charset="-128"/>
                <a:ea typeface="ＭＳ Ｐゴシック" panose="020B0600070205080204" pitchFamily="50" charset="-128"/>
              </a:rPr>
              <a:t>　 都道府県は、市町村の協力を得つつ、事業の事後評価等を実施  </a:t>
            </a:r>
            <a:endParaRPr lang="en-US" altLang="ja-JP" sz="105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050" dirty="0">
                <a:solidFill>
                  <a:prstClr val="black"/>
                </a:solidFill>
                <a:latin typeface="ＭＳ Ｐゴシック" panose="020B0600070205080204" pitchFamily="50" charset="-128"/>
                <a:ea typeface="ＭＳ Ｐゴシック" panose="020B0600070205080204" pitchFamily="50" charset="-128"/>
              </a:rPr>
              <a:t>　　　　　　　  国は都道府県の事業を検証し、基金の配分等に活用</a:t>
            </a:r>
            <a:endParaRPr lang="en-US" altLang="ja-JP" sz="105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endParaRPr lang="en-US" altLang="ja-JP" sz="400" dirty="0">
              <a:solidFill>
                <a:prstClr val="black"/>
              </a:solidFill>
              <a:latin typeface="ＭＳ Ｐゴシック" panose="020B0600070205080204" pitchFamily="50" charset="-128"/>
              <a:ea typeface="ＭＳ Ｐゴシック" panose="020B0600070205080204" pitchFamily="50" charset="-128"/>
            </a:endParaRPr>
          </a:p>
          <a:p>
            <a:pPr marL="176213" indent="-176213">
              <a:defRPr/>
            </a:pPr>
            <a:r>
              <a:rPr lang="ja-JP" altLang="en-US" sz="1300" b="1" dirty="0">
                <a:solidFill>
                  <a:prstClr val="black"/>
                </a:solidFill>
                <a:latin typeface="ＭＳ Ｐゴシック" panose="020B0600070205080204" pitchFamily="50" charset="-128"/>
                <a:ea typeface="ＭＳ Ｐゴシック" panose="020B0600070205080204" pitchFamily="50" charset="-128"/>
              </a:rPr>
              <a:t>○　都道府県は市町村計画の事業をとりまとめて、都道府県計画を作成</a:t>
            </a:r>
          </a:p>
        </p:txBody>
      </p:sp>
      <p:sp>
        <p:nvSpPr>
          <p:cNvPr id="6175" name="正方形/長方形 3"/>
          <p:cNvSpPr>
            <a:spLocks noChangeArrowheads="1"/>
          </p:cNvSpPr>
          <p:nvPr/>
        </p:nvSpPr>
        <p:spPr bwMode="auto">
          <a:xfrm>
            <a:off x="196452" y="591875"/>
            <a:ext cx="9720569"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　団塊の世代が</a:t>
            </a:r>
            <a:r>
              <a:rPr lang="en-US" altLang="ja-JP" sz="1400" dirty="0">
                <a:solidFill>
                  <a:prstClr val="black"/>
                </a:solidFill>
                <a:latin typeface="ＭＳ Ｐゴシック" panose="020B0600070205080204" pitchFamily="50" charset="-128"/>
                <a:ea typeface="ＭＳ Ｐゴシック" panose="020B0600070205080204" pitchFamily="50" charset="-128"/>
              </a:rPr>
              <a:t>75</a:t>
            </a:r>
            <a:r>
              <a:rPr lang="ja-JP" altLang="en-US" sz="1400" dirty="0">
                <a:solidFill>
                  <a:prstClr val="black"/>
                </a:solidFill>
                <a:latin typeface="ＭＳ Ｐゴシック" panose="020B0600070205080204" pitchFamily="50" charset="-128"/>
                <a:ea typeface="ＭＳ Ｐゴシック" panose="020B0600070205080204" pitchFamily="50" charset="-128"/>
              </a:rPr>
              <a:t>歳以上となる</a:t>
            </a:r>
            <a:r>
              <a:rPr lang="en-US" altLang="ja-JP" sz="1400" dirty="0">
                <a:solidFill>
                  <a:prstClr val="black"/>
                </a:solidFill>
                <a:latin typeface="ＭＳ Ｐゴシック" panose="020B0600070205080204" pitchFamily="50" charset="-128"/>
                <a:ea typeface="ＭＳ Ｐゴシック" panose="020B0600070205080204" pitchFamily="50" charset="-128"/>
              </a:rPr>
              <a:t>2025</a:t>
            </a:r>
            <a:r>
              <a:rPr lang="ja-JP" altLang="en-US" sz="1400" dirty="0">
                <a:solidFill>
                  <a:prstClr val="black"/>
                </a:solidFill>
                <a:latin typeface="ＭＳ Ｐゴシック" panose="020B0600070205080204" pitchFamily="50" charset="-128"/>
                <a:ea typeface="ＭＳ Ｐゴシック" panose="020B0600070205080204" pitchFamily="50" charset="-128"/>
              </a:rPr>
              <a:t>年を展望すれば、病床の機能分化・連携、在宅医療・介護の推進、医療・介護従事者の</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a:spcBef>
                <a:spcPct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　確保・勤務環境の改善等、「効率的かつ質の高い医療提供体制の構築」と「地域包括ケアシステムの構築」が急務の課題。</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a:spcBef>
                <a:spcPct val="0"/>
              </a:spcBef>
              <a:buFontTx/>
              <a:buNone/>
            </a:pPr>
            <a:endParaRPr lang="ja-JP" altLang="en-US" sz="200" dirty="0">
              <a:solidFill>
                <a:prstClr val="black"/>
              </a:solidFill>
              <a:latin typeface="ＭＳ Ｐゴシック" panose="020B0600070205080204" pitchFamily="50" charset="-128"/>
              <a:ea typeface="ＭＳ Ｐゴシック" panose="020B0600070205080204" pitchFamily="50" charset="-128"/>
            </a:endParaRPr>
          </a:p>
          <a:p>
            <a:pPr>
              <a:spcBef>
                <a:spcPct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　このため、平成２６年度から消費税増収分等を活用した財政支援制度（地域医療介護総合確保基金）  を創設し、各都道府県</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a:spcBef>
                <a:spcPct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　に設置。各都道府県は、都道府県計画を作成し、当該計画に基づき事業を実施。</a:t>
            </a:r>
          </a:p>
        </p:txBody>
      </p:sp>
      <p:sp>
        <p:nvSpPr>
          <p:cNvPr id="6" name="角丸四角形 5"/>
          <p:cNvSpPr/>
          <p:nvPr/>
        </p:nvSpPr>
        <p:spPr>
          <a:xfrm>
            <a:off x="119580" y="561315"/>
            <a:ext cx="9657738" cy="1035777"/>
          </a:xfrm>
          <a:prstGeom prst="roundRect">
            <a:avLst>
              <a:gd name="adj" fmla="val 9525"/>
            </a:avLst>
          </a:prstGeom>
          <a:noFill/>
          <a:ln>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7" name="正方形/長方形 6"/>
          <p:cNvSpPr/>
          <p:nvPr/>
        </p:nvSpPr>
        <p:spPr>
          <a:xfrm>
            <a:off x="86059" y="1727367"/>
            <a:ext cx="4362993" cy="5043782"/>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ＭＳ Ｐゴシック" panose="020B0600070205080204" pitchFamily="50" charset="-128"/>
              <a:ea typeface="ＭＳ Ｐゴシック" panose="020B0600070205080204" pitchFamily="50" charset="-128"/>
            </a:endParaRPr>
          </a:p>
        </p:txBody>
      </p:sp>
      <p:sp>
        <p:nvSpPr>
          <p:cNvPr id="39" name="正方形/長方形 38"/>
          <p:cNvSpPr/>
          <p:nvPr/>
        </p:nvSpPr>
        <p:spPr>
          <a:xfrm>
            <a:off x="0" y="0"/>
            <a:ext cx="9906000" cy="540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72866"/>
            <a:r>
              <a:rPr lang="zh-TW" altLang="en-US" sz="2800" b="1" dirty="0">
                <a:solidFill>
                  <a:prstClr val="white"/>
                </a:solidFill>
                <a:latin typeface="ＭＳ Ｐゴシック" panose="020B0600070205080204" pitchFamily="50" charset="-128"/>
                <a:ea typeface="ＭＳ Ｐゴシック" panose="020B0600070205080204" pitchFamily="50" charset="-128"/>
              </a:rPr>
              <a:t>地域医療介護総合確保基金</a:t>
            </a:r>
            <a:endParaRPr lang="ja-JP" altLang="en-US" sz="2800" b="1" dirty="0">
              <a:solidFill>
                <a:prstClr val="white"/>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fld id="{9FDC3B78-F436-4E4A-8394-351FF17AB638}"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3699465390"/>
      </p:ext>
    </p:extLst>
  </p:cSld>
  <p:clrMapOvr>
    <a:masterClrMapping/>
  </p:clrMapOvr>
  <p:transition/>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solidFill>
        </a:ln>
      </a:spPr>
      <a:bodyPr wrap="square" rtlCol="0">
        <a:spAutoFit/>
      </a:bodyPr>
      <a:lstStyle>
        <a:defPPr algn="ctr">
          <a:defRPr kumimoji="1" dirty="0" smtClean="0"/>
        </a:defPPr>
      </a:lstStyle>
    </a:txDef>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レトロスペクト">
  <a:themeElements>
    <a:clrScheme name="00office-ben">
      <a:dk1>
        <a:sysClr val="windowText" lastClr="000000"/>
      </a:dk1>
      <a:lt1>
        <a:sysClr val="window" lastClr="FFFFFF"/>
      </a:lt1>
      <a:dk2>
        <a:srgbClr val="1F497D"/>
      </a:dk2>
      <a:lt2>
        <a:srgbClr val="EBE6E5"/>
      </a:lt2>
      <a:accent1>
        <a:srgbClr val="0070C0"/>
      </a:accent1>
      <a:accent2>
        <a:srgbClr val="C00000"/>
      </a:accent2>
      <a:accent3>
        <a:srgbClr val="108645"/>
      </a:accent3>
      <a:accent4>
        <a:srgbClr val="7030A0"/>
      </a:accent4>
      <a:accent5>
        <a:srgbClr val="00B0F0"/>
      </a:accent5>
      <a:accent6>
        <a:srgbClr val="FF9900"/>
      </a:accent6>
      <a:hlink>
        <a:srgbClr val="0033CC"/>
      </a:hlink>
      <a:folHlink>
        <a:srgbClr val="660066"/>
      </a:folHlink>
    </a:clrScheme>
    <a:fontScheme name="メイリオArial">
      <a:majorFont>
        <a:latin typeface="Arial"/>
        <a:ea typeface="メイリオ"/>
        <a:cs typeface=""/>
      </a:majorFont>
      <a:minorFont>
        <a:latin typeface="Arial"/>
        <a:ea typeface="メイリオ"/>
        <a:cs typeface=""/>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5.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7.xml><?xml version="1.0" encoding="utf-8"?>
<a:theme xmlns:a="http://schemas.openxmlformats.org/drawingml/2006/main" name="1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8.xml><?xml version="1.0" encoding="utf-8"?>
<a:theme xmlns:a="http://schemas.openxmlformats.org/drawingml/2006/main" name="1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9.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Arial">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8231</TotalTime>
  <Words>3787</Words>
  <Application>Microsoft Office PowerPoint</Application>
  <PresentationFormat>A4 210 x 297 mm</PresentationFormat>
  <Paragraphs>809</Paragraphs>
  <Slides>18</Slides>
  <Notes>9</Notes>
  <HiddenSlides>0</HiddenSlides>
  <MMClips>0</MMClips>
  <ScaleCrop>false</ScaleCrop>
  <HeadingPairs>
    <vt:vector size="4" baseType="variant">
      <vt:variant>
        <vt:lpstr>テーマ</vt:lpstr>
      </vt:variant>
      <vt:variant>
        <vt:i4>13</vt:i4>
      </vt:variant>
      <vt:variant>
        <vt:lpstr>スライド タイトル</vt:lpstr>
      </vt:variant>
      <vt:variant>
        <vt:i4>18</vt:i4>
      </vt:variant>
    </vt:vector>
  </HeadingPairs>
  <TitlesOfParts>
    <vt:vector size="31" baseType="lpstr">
      <vt:lpstr>1_Office ​​テーマ</vt:lpstr>
      <vt:lpstr>Office ​​テーマ</vt:lpstr>
      <vt:lpstr>2_Office ​​テーマ</vt:lpstr>
      <vt:lpstr>レトロスペクト</vt:lpstr>
      <vt:lpstr>9_Office ​​テーマ</vt:lpstr>
      <vt:lpstr>14_Office テーマ</vt:lpstr>
      <vt:lpstr>15_Office テーマ</vt:lpstr>
      <vt:lpstr>16_Office テーマ</vt:lpstr>
      <vt:lpstr>6_Office ​​テーマ</vt:lpstr>
      <vt:lpstr>3_Office テーマ</vt:lpstr>
      <vt:lpstr>4_Office テーマ</vt:lpstr>
      <vt:lpstr>Office テーマ</vt: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都道府県知事の権限の行使の流れ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平成28年度病床機能報告制度における主な報告項目</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Tamaru</cp:lastModifiedBy>
  <cp:revision>519</cp:revision>
  <cp:lastPrinted>2017-12-06T00:16:45Z</cp:lastPrinted>
  <dcterms:created xsi:type="dcterms:W3CDTF">2017-04-19T07:11:45Z</dcterms:created>
  <dcterms:modified xsi:type="dcterms:W3CDTF">2018-02-02T00:20:00Z</dcterms:modified>
</cp:coreProperties>
</file>