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1" r:id="rId1"/>
    <p:sldMasterId id="2147486548" r:id="rId2"/>
  </p:sldMasterIdLst>
  <p:notesMasterIdLst>
    <p:notesMasterId r:id="rId4"/>
  </p:notesMasterIdLst>
  <p:sldIdLst>
    <p:sldId id="594" r:id="rId3"/>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フォーマット" id="{E5652D16-49D7-4A8A-9BE7-1D18E4A1192C}">
          <p14:sldIdLst>
            <p14:sldId id="594"/>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CC"/>
    <a:srgbClr val="0070C0"/>
    <a:srgbClr val="0066FF"/>
    <a:srgbClr val="6DC5FB"/>
    <a:srgbClr val="FF66FF"/>
    <a:srgbClr val="33CC33"/>
    <a:srgbClr val="66FF66"/>
    <a:srgbClr val="CC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2" autoAdjust="0"/>
    <p:restoredTop sz="99165" autoAdjust="0"/>
  </p:normalViewPr>
  <p:slideViewPr>
    <p:cSldViewPr>
      <p:cViewPr varScale="1">
        <p:scale>
          <a:sx n="69" d="100"/>
          <a:sy n="69" d="100"/>
        </p:scale>
        <p:origin x="1362" y="7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tableStyles" Target="tableStyles.xml"/>
<Relationship Id="rId3" Type="http://schemas.openxmlformats.org/officeDocument/2006/relationships/slide" Target="slides/slide1.xml"/>
<Relationship Id="rId7" Type="http://schemas.openxmlformats.org/officeDocument/2006/relationships/theme" Target="theme/theme1.xml"/>
<Relationship Id="rId2" Type="http://schemas.openxmlformats.org/officeDocument/2006/relationships/slideMaster" Target="slideMasters/slideMaster2.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1" tIns="45705" rIns="91411" bIns="45705" numCol="1" anchor="t"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dirty="0"/>
          </a:p>
        </p:txBody>
      </p:sp>
      <p:sp>
        <p:nvSpPr>
          <p:cNvPr id="33795"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411" tIns="45705" rIns="91411" bIns="45705"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dirty="0"/>
          </a:p>
        </p:txBody>
      </p:sp>
      <p:sp>
        <p:nvSpPr>
          <p:cNvPr id="16388"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411" tIns="45705" rIns="91411" bIns="4570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3798"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411" tIns="45705" rIns="91411" bIns="45705" numCol="1" anchor="b" anchorCtr="0" compatLnSpc="1">
            <a:prstTxWarp prst="textNoShape">
              <a:avLst/>
            </a:prstTxWarp>
          </a:bodyPr>
          <a:lstStyle>
            <a:lvl1pPr algn="l" eaLnBrk="1" hangingPunct="1">
              <a:defRPr sz="1200">
                <a:latin typeface="Arial" charset="0"/>
                <a:ea typeface="ＭＳ Ｐゴシック" pitchFamily="50" charset="-128"/>
              </a:defRPr>
            </a:lvl1pPr>
          </a:lstStyle>
          <a:p>
            <a:pPr>
              <a:defRPr/>
            </a:pPr>
            <a:endParaRPr lang="en-US" altLang="ja-JP" dirty="0"/>
          </a:p>
        </p:txBody>
      </p:sp>
      <p:sp>
        <p:nvSpPr>
          <p:cNvPr id="3379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11" tIns="45705" rIns="91411" bIns="45705" numCol="1" anchor="b" anchorCtr="0" compatLnSpc="1">
            <a:prstTxWarp prst="textNoShape">
              <a:avLst/>
            </a:prstTxWarp>
          </a:bodyPr>
          <a:lstStyle>
            <a:lvl1pPr algn="r" eaLnBrk="1" hangingPunct="1">
              <a:defRPr sz="1200"/>
            </a:lvl1pPr>
          </a:lstStyle>
          <a:p>
            <a:pPr>
              <a:defRPr/>
            </a:pPr>
            <a:fld id="{495C81A3-65B7-413C-8A3C-DDFE2C1BF6E7}" type="slidenum">
              <a:rPr lang="en-US" altLang="ja-JP"/>
              <a:pPr>
                <a:defRPr/>
              </a:pPr>
              <a:t>‹#›</a:t>
            </a:fld>
            <a:endParaRPr lang="en-US" altLang="ja-JP" dirty="0"/>
          </a:p>
        </p:txBody>
      </p:sp>
    </p:spTree>
    <p:extLst>
      <p:ext uri="{BB962C8B-B14F-4D97-AF65-F5344CB8AC3E}">
        <p14:creationId xmlns:p14="http://schemas.microsoft.com/office/powerpoint/2010/main" val="10687927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5"/>
          <p:cNvSpPr>
            <a:spLocks noGrp="1" noChangeArrowheads="1"/>
          </p:cNvSpPr>
          <p:nvPr>
            <p:ph type="sldNum" sz="quarter" idx="12"/>
          </p:nvPr>
        </p:nvSpPr>
        <p:spPr>
          <a:ln/>
        </p:spPr>
        <p:txBody>
          <a:bodyPr/>
          <a:lstStyle>
            <a:lvl1pPr>
              <a:defRPr/>
            </a:lvl1pPr>
          </a:lstStyle>
          <a:p>
            <a:pPr>
              <a:defRPr/>
            </a:pPr>
            <a:fld id="{F9A65D0D-53D7-41B5-AF49-33FAA059261E}" type="slidenum">
              <a:rPr lang="en-US" altLang="ja-JP"/>
              <a:pPr>
                <a:defRPr/>
              </a:pPr>
              <a:t>‹#›</a:t>
            </a:fld>
            <a:endParaRPr lang="en-US" altLang="ja-JP" dirty="0"/>
          </a:p>
        </p:txBody>
      </p:sp>
    </p:spTree>
    <p:extLst>
      <p:ext uri="{BB962C8B-B14F-4D97-AF65-F5344CB8AC3E}">
        <p14:creationId xmlns:p14="http://schemas.microsoft.com/office/powerpoint/2010/main" val="12309102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7" name="スライド番号プレースホルダー 6"/>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947120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424902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75857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10003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F9A65D0D-53D7-41B5-AF49-33FAA059261E}" type="slidenum">
              <a:rPr lang="en-US" altLang="ja-JP" smtClean="0"/>
              <a:pPr>
                <a:defRPr/>
              </a:pPr>
              <a:t>‹#›</a:t>
            </a:fld>
            <a:endParaRPr lang="en-US" altLang="ja-JP" dirty="0"/>
          </a:p>
        </p:txBody>
      </p:sp>
    </p:spTree>
    <p:extLst>
      <p:ext uri="{BB962C8B-B14F-4D97-AF65-F5344CB8AC3E}">
        <p14:creationId xmlns:p14="http://schemas.microsoft.com/office/powerpoint/2010/main" val="92058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6" name="スライド番号プレースホルダー 5"/>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656067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7" name="スライド番号プレースホルダー 6"/>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282661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dirty="0"/>
          </a:p>
        </p:txBody>
      </p:sp>
      <p:sp>
        <p:nvSpPr>
          <p:cNvPr id="8" name="フッター プレースホルダー 7"/>
          <p:cNvSpPr>
            <a:spLocks noGrp="1"/>
          </p:cNvSpPr>
          <p:nvPr>
            <p:ph type="ftr" sz="quarter" idx="11"/>
          </p:nvPr>
        </p:nvSpPr>
        <p:spPr/>
        <p:txBody>
          <a:bodyPr/>
          <a:lstStyle/>
          <a:p>
            <a:pPr>
              <a:defRPr/>
            </a:pPr>
            <a:endParaRPr lang="en-US" altLang="ja-JP" dirty="0"/>
          </a:p>
        </p:txBody>
      </p:sp>
      <p:sp>
        <p:nvSpPr>
          <p:cNvPr id="9" name="スライド番号プレースホルダー 8"/>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415914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dirty="0"/>
          </a:p>
        </p:txBody>
      </p:sp>
      <p:sp>
        <p:nvSpPr>
          <p:cNvPr id="4" name="フッター プレースホルダー 3"/>
          <p:cNvSpPr>
            <a:spLocks noGrp="1"/>
          </p:cNvSpPr>
          <p:nvPr>
            <p:ph type="ftr" sz="quarter" idx="11"/>
          </p:nvPr>
        </p:nvSpPr>
        <p:spPr/>
        <p:txBody>
          <a:bodyPr/>
          <a:lstStyle/>
          <a:p>
            <a:pPr>
              <a:defRPr/>
            </a:pPr>
            <a:endParaRPr lang="en-US" altLang="ja-JP" dirty="0"/>
          </a:p>
        </p:txBody>
      </p:sp>
      <p:sp>
        <p:nvSpPr>
          <p:cNvPr id="5" name="スライド番号プレースホルダー 4"/>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2401214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dirty="0"/>
          </a:p>
        </p:txBody>
      </p:sp>
      <p:sp>
        <p:nvSpPr>
          <p:cNvPr id="3" name="フッター プレースホルダー 2"/>
          <p:cNvSpPr>
            <a:spLocks noGrp="1"/>
          </p:cNvSpPr>
          <p:nvPr>
            <p:ph type="ftr" sz="quarter" idx="11"/>
          </p:nvPr>
        </p:nvSpPr>
        <p:spPr/>
        <p:txBody>
          <a:bodyPr/>
          <a:lstStyle/>
          <a:p>
            <a:pPr>
              <a:defRPr/>
            </a:pPr>
            <a:endParaRPr lang="en-US" altLang="ja-JP" dirty="0"/>
          </a:p>
        </p:txBody>
      </p:sp>
      <p:sp>
        <p:nvSpPr>
          <p:cNvPr id="4" name="スライド番号プレースホルダー 3"/>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368412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7" name="スライド番号プレースホルダー 6"/>
          <p:cNvSpPr>
            <a:spLocks noGrp="1"/>
          </p:cNvSpPr>
          <p:nvPr>
            <p:ph type="sldNum" sz="quarter" idx="12"/>
          </p:nvPr>
        </p:nvSpPr>
        <p:spPr/>
        <p:txBody>
          <a:body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28898089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ea typeface="+mn-ea"/>
              </a:defRPr>
            </a:lvl1pPr>
          </a:lstStyle>
          <a:p>
            <a:pPr>
              <a:defRPr/>
            </a:pPr>
            <a:endParaRPr lang="en-US" altLang="ja-JP" dirty="0"/>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defRPr>
            </a:lvl1pPr>
          </a:lstStyle>
          <a:p>
            <a:pPr>
              <a:defRPr/>
            </a:pPr>
            <a:endParaRPr lang="en-US" altLang="ja-JP" dirty="0"/>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566EAB0-BEAC-4647-8B2F-A49E667AD3A2}" type="slidenum">
              <a:rPr lang="en-US" altLang="ja-JP"/>
              <a:pPr>
                <a:defRPr/>
              </a:pPr>
              <a:t>‹#›</a:t>
            </a:fld>
            <a:endParaRPr lang="en-US" altLang="ja-JP" dirty="0"/>
          </a:p>
        </p:txBody>
      </p:sp>
      <p:sp>
        <p:nvSpPr>
          <p:cNvPr id="1030" name="Rectangle 6"/>
          <p:cNvSpPr>
            <a:spLocks noChangeArrowheads="1"/>
          </p:cNvSpPr>
          <p:nvPr/>
        </p:nvSpPr>
        <p:spPr bwMode="auto">
          <a:xfrm>
            <a:off x="0" y="0"/>
            <a:ext cx="990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smtClean="0">
              <a:ea typeface="HGP創英角ｺﾞｼｯｸUB" pitchFamily="50" charset="-128"/>
            </a:endParaRPr>
          </a:p>
        </p:txBody>
      </p:sp>
      <p:grpSp>
        <p:nvGrpSpPr>
          <p:cNvPr id="1031" name="Group 27"/>
          <p:cNvGrpSpPr>
            <a:grpSpLocks/>
          </p:cNvGrpSpPr>
          <p:nvPr/>
        </p:nvGrpSpPr>
        <p:grpSpPr bwMode="auto">
          <a:xfrm>
            <a:off x="0" y="333375"/>
            <a:ext cx="9906000" cy="214313"/>
            <a:chOff x="0" y="255"/>
            <a:chExt cx="6240" cy="135"/>
          </a:xfrm>
        </p:grpSpPr>
        <p:sp>
          <p:nvSpPr>
            <p:cNvPr id="1034" name="Rectangle 28"/>
            <p:cNvSpPr>
              <a:spLocks noChangeArrowheads="1"/>
            </p:cNvSpPr>
            <p:nvPr userDrawn="1"/>
          </p:nvSpPr>
          <p:spPr bwMode="auto">
            <a:xfrm>
              <a:off x="0" y="345"/>
              <a:ext cx="6240" cy="45"/>
            </a:xfrm>
            <a:prstGeom prst="rect">
              <a:avLst/>
            </a:prstGeom>
            <a:solidFill>
              <a:srgbClr val="FF0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smtClean="0">
                <a:ea typeface="HGP創英角ｺﾞｼｯｸUB" pitchFamily="50" charset="-128"/>
              </a:endParaRPr>
            </a:p>
          </p:txBody>
        </p:sp>
        <p:sp>
          <p:nvSpPr>
            <p:cNvPr id="1035" name="Rectangle 29"/>
            <p:cNvSpPr>
              <a:spLocks noChangeArrowheads="1"/>
            </p:cNvSpPr>
            <p:nvPr userDrawn="1"/>
          </p:nvSpPr>
          <p:spPr bwMode="auto">
            <a:xfrm>
              <a:off x="0" y="300"/>
              <a:ext cx="6240" cy="45"/>
            </a:xfrm>
            <a:prstGeom prst="rect">
              <a:avLst/>
            </a:prstGeom>
            <a:solidFill>
              <a:srgbClr val="FF33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smtClean="0">
                <a:ea typeface="HGP創英角ｺﾞｼｯｸUB" pitchFamily="50" charset="-128"/>
              </a:endParaRPr>
            </a:p>
          </p:txBody>
        </p:sp>
        <p:sp>
          <p:nvSpPr>
            <p:cNvPr id="1036" name="Rectangle 30"/>
            <p:cNvSpPr>
              <a:spLocks noChangeArrowheads="1"/>
            </p:cNvSpPr>
            <p:nvPr userDrawn="1"/>
          </p:nvSpPr>
          <p:spPr bwMode="auto">
            <a:xfrm>
              <a:off x="0" y="255"/>
              <a:ext cx="6240" cy="45"/>
            </a:xfrm>
            <a:prstGeom prst="rect">
              <a:avLst/>
            </a:prstGeom>
            <a:solidFill>
              <a:srgbClr val="FFCC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endParaRPr lang="ja-JP" altLang="en-US" dirty="0" smtClean="0">
                <a:ea typeface="HGP創英角ｺﾞｼｯｸUB" pitchFamily="50" charset="-128"/>
              </a:endParaRPr>
            </a:p>
          </p:txBody>
        </p:sp>
      </p:grpSp>
      <p:sp>
        <p:nvSpPr>
          <p:cNvPr id="1032" name="Rectangle 22"/>
          <p:cNvSpPr>
            <a:spLocks noGrp="1" noChangeArrowheads="1"/>
          </p:cNvSpPr>
          <p:nvPr>
            <p:ph type="title"/>
          </p:nvPr>
        </p:nvSpPr>
        <p:spPr bwMode="auto">
          <a:xfrm>
            <a:off x="0" y="0"/>
            <a:ext cx="826611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3" name="Picture 32" descr="ppjtitle"/>
          <p:cNvPicPr>
            <a:picLocks noChangeAspect="1" noChangeArrowheads="1"/>
          </p:cNvPicPr>
          <p:nvPr/>
        </p:nvPicPr>
        <p:blipFill>
          <a:blip r:embed="rId3">
            <a:extLst>
              <a:ext uri="{28A0092B-C50C-407E-A947-70E740481C1C}">
                <a14:useLocalDpi xmlns:a14="http://schemas.microsoft.com/office/drawing/2010/main" val="0"/>
              </a:ext>
            </a:extLst>
          </a:blip>
          <a:srcRect l="1756" r="81940" b="42691"/>
          <a:stretch>
            <a:fillRect/>
          </a:stretch>
        </p:blipFill>
        <p:spPr bwMode="auto">
          <a:xfrm>
            <a:off x="8699500" y="0"/>
            <a:ext cx="12065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547" r:id="rId1"/>
  </p:sldLayoutIdLst>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C566EAB0-BEAC-4647-8B2F-A49E667AD3A2}" type="slidenum">
              <a:rPr lang="en-US" altLang="ja-JP" smtClean="0"/>
              <a:pPr>
                <a:defRPr/>
              </a:pPr>
              <a:t>‹#›</a:t>
            </a:fld>
            <a:endParaRPr lang="en-US" altLang="ja-JP" dirty="0"/>
          </a:p>
        </p:txBody>
      </p:sp>
    </p:spTree>
    <p:extLst>
      <p:ext uri="{BB962C8B-B14F-4D97-AF65-F5344CB8AC3E}">
        <p14:creationId xmlns:p14="http://schemas.microsoft.com/office/powerpoint/2010/main" val="1325073428"/>
      </p:ext>
    </p:extLst>
  </p:cSld>
  <p:clrMap bg1="lt1" tx1="dk1" bg2="lt2" tx2="dk2" accent1="accent1" accent2="accent2" accent3="accent3" accent4="accent4" accent5="accent5" accent6="accent6" hlink="hlink" folHlink="folHlink"/>
  <p:sldLayoutIdLst>
    <p:sldLayoutId id="2147486549" r:id="rId1"/>
    <p:sldLayoutId id="2147486550" r:id="rId2"/>
    <p:sldLayoutId id="2147486551" r:id="rId3"/>
    <p:sldLayoutId id="2147486552" r:id="rId4"/>
    <p:sldLayoutId id="2147486553" r:id="rId5"/>
    <p:sldLayoutId id="2147486554" r:id="rId6"/>
    <p:sldLayoutId id="2147486555" r:id="rId7"/>
    <p:sldLayoutId id="2147486556" r:id="rId8"/>
    <p:sldLayoutId id="2147486557" r:id="rId9"/>
    <p:sldLayoutId id="2147486558" r:id="rId10"/>
    <p:sldLayoutId id="214748655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6984295" y="676520"/>
            <a:ext cx="2909547" cy="483109"/>
          </a:xfrm>
          <a:prstGeom prst="rect">
            <a:avLst/>
          </a:prstGeom>
          <a:solidFill>
            <a:srgbClr val="0070C0"/>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sz="1400" b="1" kern="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２．地域の現状・課題および事業実施により期待される効果</a:t>
            </a:r>
            <a:endParaRPr kumimoji="0" lang="ja-JP" altLang="en-US" sz="1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33572" y="1041171"/>
            <a:ext cx="6898305" cy="5779216"/>
          </a:xfrm>
          <a:prstGeom prst="rect">
            <a:avLst/>
          </a:prstGeom>
          <a:noFill/>
          <a:ln w="15875" cap="flat" cmpd="sng" algn="ctr">
            <a:solidFill>
              <a:srgbClr val="002060"/>
            </a:solidFill>
            <a:prstDash val="solid"/>
          </a:ln>
          <a:effectLst/>
        </p:spPr>
        <p:txBody>
          <a:bodyPr/>
          <a:lstStyle/>
          <a:p>
            <a:pPr eaLnBrk="1" fontAlgn="auto" hangingPunct="1">
              <a:spcBef>
                <a:spcPts val="0"/>
              </a:spcBef>
              <a:spcAft>
                <a:spcPts val="0"/>
              </a:spcAft>
              <a:defRPr/>
            </a:pPr>
            <a:endParaRPr kumimoji="0" lang="en-US" altLang="ja-JP" sz="1400" kern="0" dirty="0" smtClean="0">
              <a:solidFill>
                <a:srgbClr val="FF0000"/>
              </a:solidFill>
              <a:latin typeface="ＭＳ Ｐゴシック"/>
              <a:ea typeface="ＭＳ Ｐゴシック"/>
            </a:endParaRPr>
          </a:p>
          <a:p>
            <a:pPr eaLnBrk="1" fontAlgn="auto" hangingPunct="1">
              <a:spcBef>
                <a:spcPts val="0"/>
              </a:spcBef>
              <a:spcAft>
                <a:spcPts val="0"/>
              </a:spcAft>
              <a:defRPr/>
            </a:pPr>
            <a:endParaRPr kumimoji="0" lang="ja-JP" altLang="en-US" sz="1400" kern="0" dirty="0">
              <a:solidFill>
                <a:srgbClr val="FF0000"/>
              </a:solidFill>
              <a:latin typeface="ＭＳ Ｐゴシック"/>
              <a:ea typeface="ＭＳ Ｐゴシック"/>
            </a:endParaRPr>
          </a:p>
        </p:txBody>
      </p:sp>
      <p:sp>
        <p:nvSpPr>
          <p:cNvPr id="12" name="正方形/長方形 11"/>
          <p:cNvSpPr/>
          <p:nvPr/>
        </p:nvSpPr>
        <p:spPr>
          <a:xfrm>
            <a:off x="33572" y="684908"/>
            <a:ext cx="6898305" cy="354159"/>
          </a:xfrm>
          <a:prstGeom prst="rect">
            <a:avLst/>
          </a:prstGeom>
          <a:solidFill>
            <a:srgbClr val="0070C0"/>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b="1" kern="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１．事業概要</a:t>
            </a:r>
            <a:endParaRPr kumimoji="0" lang="ja-JP" altLang="en-US"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984295" y="1159629"/>
            <a:ext cx="2895323" cy="2679311"/>
          </a:xfrm>
          <a:prstGeom prst="rect">
            <a:avLst/>
          </a:prstGeom>
          <a:solidFill>
            <a:schemeClr val="bg1"/>
          </a:solidFill>
          <a:ln w="12700">
            <a:solidFill>
              <a:srgbClr val="002060"/>
            </a:solidFill>
          </a:ln>
        </p:spPr>
        <p:txBody>
          <a:bodyPr wrap="square" rtlCol="0" anchor="t">
            <a:no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事業実施地域の現状・課題に対して、本事業の実施より期待される効果を記載してください。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タイトル 1"/>
          <p:cNvSpPr>
            <a:spLocks noGrp="1"/>
          </p:cNvSpPr>
          <p:nvPr>
            <p:ph type="title"/>
          </p:nvPr>
        </p:nvSpPr>
        <p:spPr>
          <a:xfrm>
            <a:off x="33572" y="8845"/>
            <a:ext cx="8985250" cy="476250"/>
          </a:xfrm>
        </p:spPr>
        <p:txBody>
          <a:bodyPr/>
          <a:lstStyle/>
          <a:p>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事業の名称</a:t>
            </a:r>
            <a:r>
              <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対象地域名</a:t>
            </a:r>
            <a:r>
              <a:rPr lang="en-US" altLang="ja-JP" sz="19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8" name="テキスト ボックス 47"/>
          <p:cNvSpPr txBox="1"/>
          <p:nvPr/>
        </p:nvSpPr>
        <p:spPr>
          <a:xfrm>
            <a:off x="5258008" y="2245120"/>
            <a:ext cx="1536490" cy="1015663"/>
          </a:xfrm>
          <a:prstGeom prst="rect">
            <a:avLst/>
          </a:prstGeom>
          <a:noFill/>
          <a:ln w="12700">
            <a:solidFill>
              <a:schemeClr val="tx1"/>
            </a:solidFill>
          </a:ln>
        </p:spPr>
        <p:txBody>
          <a:bodyPr wrap="square" rtlCol="0" anchor="ctr">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必要に応じて事業概要を説明するイメージ図、写真等を挿入してください。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50722302"/>
              </p:ext>
            </p:extLst>
          </p:nvPr>
        </p:nvGraphicFramePr>
        <p:xfrm>
          <a:off x="85982" y="1097924"/>
          <a:ext cx="4886246" cy="3207286"/>
        </p:xfrm>
        <a:graphic>
          <a:graphicData uri="http://schemas.openxmlformats.org/drawingml/2006/table">
            <a:tbl>
              <a:tblPr firstRow="1" bandRow="1">
                <a:tableStyleId>{5C22544A-7EE6-4342-B048-85BDC9FD1C3A}</a:tableStyleId>
              </a:tblPr>
              <a:tblGrid>
                <a:gridCol w="1624452">
                  <a:extLst>
                    <a:ext uri="{9D8B030D-6E8A-4147-A177-3AD203B41FA5}">
                      <a16:colId xmlns:a16="http://schemas.microsoft.com/office/drawing/2014/main" val="4168668368"/>
                    </a:ext>
                  </a:extLst>
                </a:gridCol>
                <a:gridCol w="3261794">
                  <a:extLst>
                    <a:ext uri="{9D8B030D-6E8A-4147-A177-3AD203B41FA5}">
                      <a16:colId xmlns:a16="http://schemas.microsoft.com/office/drawing/2014/main" val="1607360446"/>
                    </a:ext>
                  </a:extLst>
                </a:gridCol>
              </a:tblGrid>
              <a:tr h="242844">
                <a:tc>
                  <a:txBody>
                    <a:bodyPr/>
                    <a:lstStyle/>
                    <a:p>
                      <a:pPr algn="l"/>
                      <a:r>
                        <a:rPr kumimoji="1" lang="ja-JP" altLang="en-US" sz="1400" b="1" dirty="0" smtClean="0">
                          <a:solidFill>
                            <a:schemeClr val="tx1"/>
                          </a:solidFill>
                          <a:latin typeface="メイリオ" panose="020B0604030504040204" pitchFamily="50" charset="-128"/>
                          <a:ea typeface="メイリオ" panose="020B0604030504040204" pitchFamily="50" charset="-128"/>
                        </a:rPr>
                        <a:t>実施主体</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29488531"/>
                  </a:ext>
                </a:extLst>
              </a:tr>
              <a:tr h="2980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メイリオ" panose="020B0604030504040204" pitchFamily="50" charset="-128"/>
                          <a:ea typeface="メイリオ" panose="020B0604030504040204" pitchFamily="50" charset="-128"/>
                        </a:rPr>
                        <a:t>連携する地方公共団体</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84412559"/>
                  </a:ext>
                </a:extLst>
              </a:tr>
              <a:tr h="216024">
                <a:tc>
                  <a:txBody>
                    <a:bodyPr/>
                    <a:lstStyle/>
                    <a:p>
                      <a:pPr algn="l"/>
                      <a:r>
                        <a:rPr kumimoji="1" lang="ja-JP" altLang="en-US" sz="1100" b="1" dirty="0" smtClean="0">
                          <a:latin typeface="メイリオ" panose="020B0604030504040204" pitchFamily="50" charset="-128"/>
                          <a:ea typeface="メイリオ" panose="020B0604030504040204" pitchFamily="50" charset="-128"/>
                        </a:rPr>
                        <a:t>その他連携する団体等</a:t>
                      </a:r>
                      <a:endParaRPr kumimoji="1" lang="ja-JP" altLang="en-US" sz="1100" b="1"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720936"/>
                  </a:ext>
                </a:extLst>
              </a:tr>
              <a:tr h="1901160">
                <a:tc>
                  <a:txBody>
                    <a:bodyPr/>
                    <a:lstStyle/>
                    <a:p>
                      <a:pPr algn="l"/>
                      <a:r>
                        <a:rPr kumimoji="1" lang="ja-JP" altLang="en-US" sz="1400" b="1" dirty="0" smtClean="0">
                          <a:latin typeface="メイリオ" panose="020B0604030504040204" pitchFamily="50" charset="-128"/>
                          <a:ea typeface="メイリオ" panose="020B0604030504040204" pitchFamily="50" charset="-128"/>
                        </a:rPr>
                        <a:t>取組概要</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取組内容（取組におけるターゲット層、事業のプロモーション方法含む）を具体的に記載してください</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。なお、別紙等を参照するよう表現は避け、本資料でのみで分かるように記載ください。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97280001"/>
                  </a:ext>
                </a:extLst>
              </a:tr>
              <a:tr h="4441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事業スケジュール</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kumimoji="1" lang="ja-JP" altLang="en-US" sz="1100" dirty="0" smtClean="0">
                          <a:latin typeface="メイリオ" panose="020B0604030504040204" pitchFamily="50" charset="-128"/>
                          <a:ea typeface="メイリオ" panose="020B0604030504040204" pitchFamily="50" charset="-128"/>
                        </a:rPr>
                        <a:t>主なスケジュールについて、記載ください。</a:t>
                      </a:r>
                      <a:endParaRPr kumimoji="1" lang="ja-JP" altLang="en-US" sz="1100" dirty="0">
                        <a:latin typeface="メイリオ" panose="020B0604030504040204" pitchFamily="50" charset="-128"/>
                        <a:ea typeface="メイリオ" panose="020B0604030504040204" pitchFamily="50" charset="-128"/>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803811"/>
                  </a:ext>
                </a:extLst>
              </a:tr>
            </a:tbl>
          </a:graphicData>
        </a:graphic>
      </p:graphicFrame>
      <p:sp>
        <p:nvSpPr>
          <p:cNvPr id="19" name="正方形/長方形 18"/>
          <p:cNvSpPr/>
          <p:nvPr/>
        </p:nvSpPr>
        <p:spPr>
          <a:xfrm>
            <a:off x="6984295" y="3853592"/>
            <a:ext cx="2909547" cy="295488"/>
          </a:xfrm>
          <a:prstGeom prst="rect">
            <a:avLst/>
          </a:prstGeom>
          <a:solidFill>
            <a:srgbClr val="0070C0"/>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en-US" altLang="ja-JP" sz="1400" b="1" kern="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1400" b="1" kern="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．次</a:t>
            </a:r>
            <a:r>
              <a:rPr kumimoji="0" lang="ja-JP" altLang="en-US" sz="1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年度以降の取組</a:t>
            </a:r>
          </a:p>
        </p:txBody>
      </p:sp>
      <p:sp>
        <p:nvSpPr>
          <p:cNvPr id="20" name="テキスト ボックス 19"/>
          <p:cNvSpPr txBox="1"/>
          <p:nvPr/>
        </p:nvSpPr>
        <p:spPr>
          <a:xfrm>
            <a:off x="6984294" y="4149080"/>
            <a:ext cx="2895323" cy="2671307"/>
          </a:xfrm>
          <a:prstGeom prst="rect">
            <a:avLst/>
          </a:prstGeom>
          <a:solidFill>
            <a:schemeClr val="bg1"/>
          </a:solidFill>
          <a:ln w="12700">
            <a:solidFill>
              <a:srgbClr val="002060"/>
            </a:solidFill>
          </a:ln>
        </p:spPr>
        <p:txBody>
          <a:bodyPr wrap="square" rtlCol="0" anchor="t">
            <a:no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本事業の成果を踏まえて、翌年度以降の持続的な実施を想定している点について記載ください。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62886" y="4365104"/>
            <a:ext cx="4685752" cy="242488"/>
          </a:xfrm>
          <a:prstGeom prst="rect">
            <a:avLst/>
          </a:prstGeom>
          <a:solidFill>
            <a:schemeClr val="bg2">
              <a:lumMod val="90000"/>
            </a:schemeClr>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sz="1400" b="1" kern="0" dirty="0" smtClean="0">
                <a:latin typeface="メイリオ" panose="020B0604030504040204" pitchFamily="50" charset="-128"/>
                <a:ea typeface="メイリオ" panose="020B0604030504040204" pitchFamily="50" charset="-128"/>
                <a:cs typeface="メイリオ" panose="020B0604030504040204" pitchFamily="50" charset="-128"/>
              </a:rPr>
              <a:t>＜「新しい生活様式」の実践を意識する点＞</a:t>
            </a:r>
            <a:endParaRPr kumimoji="0" lang="ja-JP" altLang="en-US" sz="14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62885" y="4607593"/>
            <a:ext cx="6827426" cy="1061266"/>
          </a:xfrm>
          <a:prstGeom prst="rect">
            <a:avLst/>
          </a:prstGeom>
          <a:solidFill>
            <a:schemeClr val="bg1"/>
          </a:solidFill>
          <a:ln w="12700">
            <a:solidFill>
              <a:srgbClr val="002060"/>
            </a:solidFill>
          </a:ln>
        </p:spPr>
        <p:txBody>
          <a:bodyPr wrap="square" rtlCol="0" anchor="t">
            <a:noAutofit/>
          </a:bodyPr>
          <a:lstStyle/>
          <a:p>
            <a:pPr lvl="0" eaLnBrk="1" fontAlgn="auto" hangingPunct="1">
              <a:spcBef>
                <a:spcPts val="0"/>
              </a:spcBef>
              <a:spcAft>
                <a:spcPts val="0"/>
              </a:spcAft>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本事業で講じる感染拡大防止策と、本事業において</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with</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コロナ・</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after</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コロナ期に向けて意識した点等を簡潔に記載してください。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71636" y="5727651"/>
            <a:ext cx="4685752" cy="242488"/>
          </a:xfrm>
          <a:prstGeom prst="rect">
            <a:avLst/>
          </a:prstGeom>
          <a:solidFill>
            <a:schemeClr val="bg2">
              <a:lumMod val="90000"/>
            </a:schemeClr>
          </a:solidFill>
          <a:ln w="12700" cap="flat" cmpd="sng" algn="ctr">
            <a:solidFill>
              <a:srgbClr val="002060"/>
            </a:solidFill>
            <a:prstDash val="solid"/>
          </a:ln>
          <a:effectLst/>
        </p:spPr>
        <p:txBody>
          <a:bodyPr anchor="t"/>
          <a:lstStyle/>
          <a:p>
            <a:pPr eaLnBrk="1" fontAlgn="auto" hangingPunct="1">
              <a:spcBef>
                <a:spcPts val="0"/>
              </a:spcBef>
              <a:spcAft>
                <a:spcPts val="0"/>
              </a:spcAft>
              <a:defRPr/>
            </a:pPr>
            <a:r>
              <a:rPr kumimoji="0" lang="ja-JP" altLang="en-US" sz="1400" b="1" kern="0" dirty="0" smtClean="0">
                <a:latin typeface="メイリオ" panose="020B0604030504040204" pitchFamily="50" charset="-128"/>
                <a:ea typeface="メイリオ" panose="020B0604030504040204" pitchFamily="50" charset="-128"/>
                <a:cs typeface="メイリオ" panose="020B0604030504040204" pitchFamily="50" charset="-128"/>
              </a:rPr>
              <a:t>＜取組の新規性・独自性＞</a:t>
            </a:r>
            <a:endParaRPr kumimoji="0" lang="ja-JP" altLang="en-US" sz="14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71634" y="5972243"/>
            <a:ext cx="6818677" cy="761397"/>
          </a:xfrm>
          <a:prstGeom prst="rect">
            <a:avLst/>
          </a:prstGeom>
          <a:solidFill>
            <a:schemeClr val="bg1"/>
          </a:solidFill>
          <a:ln w="12700">
            <a:solidFill>
              <a:srgbClr val="002060"/>
            </a:solidFill>
          </a:ln>
        </p:spPr>
        <p:txBody>
          <a:bodyPr wrap="square" rtlCol="0" anchor="t">
            <a:noAutofit/>
          </a:bodyPr>
          <a:lstStyle/>
          <a:p>
            <a:pPr lvl="0" eaLnBrk="1" fontAlgn="auto" hangingPunct="1">
              <a:spcBef>
                <a:spcPts val="0"/>
              </a:spcBef>
              <a:spcAft>
                <a:spcPts val="0"/>
              </a:spcAft>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本事業の新規性・独自性について記載してください。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0" name="グループ化 9"/>
          <p:cNvGrpSpPr/>
          <p:nvPr/>
        </p:nvGrpSpPr>
        <p:grpSpPr>
          <a:xfrm>
            <a:off x="-3175" y="476672"/>
            <a:ext cx="9910806" cy="110465"/>
            <a:chOff x="-3175" y="476672"/>
            <a:chExt cx="9910806" cy="110465"/>
          </a:xfrm>
        </p:grpSpPr>
        <p:cxnSp>
          <p:nvCxnSpPr>
            <p:cNvPr id="23" name="直線コネクタ 22"/>
            <p:cNvCxnSpPr/>
            <p:nvPr/>
          </p:nvCxnSpPr>
          <p:spPr bwMode="auto">
            <a:xfrm>
              <a:off x="1631" y="476672"/>
              <a:ext cx="9906000" cy="0"/>
            </a:xfrm>
            <a:prstGeom prst="line">
              <a:avLst/>
            </a:prstGeom>
            <a:ln w="57150">
              <a:solidFill>
                <a:srgbClr val="FFCC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直線コネクタ 20"/>
            <p:cNvCxnSpPr/>
            <p:nvPr/>
          </p:nvCxnSpPr>
          <p:spPr bwMode="auto">
            <a:xfrm>
              <a:off x="-3175" y="535980"/>
              <a:ext cx="9906000" cy="0"/>
            </a:xfrm>
            <a:prstGeom prst="line">
              <a:avLst/>
            </a:prstGeom>
            <a:ln w="63500">
              <a:solidFill>
                <a:srgbClr val="FF99CC"/>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 name="直線コネクタ 2"/>
            <p:cNvCxnSpPr/>
            <p:nvPr/>
          </p:nvCxnSpPr>
          <p:spPr bwMode="auto">
            <a:xfrm>
              <a:off x="1631" y="587137"/>
              <a:ext cx="9906000" cy="0"/>
            </a:xfrm>
            <a:prstGeom prst="line">
              <a:avLst/>
            </a:prstGeom>
            <a:ln w="60325">
              <a:solidFill>
                <a:srgbClr val="FF0000"/>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pSp>
      <p:sp>
        <p:nvSpPr>
          <p:cNvPr id="27" name="テキスト ボックス 26"/>
          <p:cNvSpPr txBox="1"/>
          <p:nvPr/>
        </p:nvSpPr>
        <p:spPr>
          <a:xfrm>
            <a:off x="8385062" y="0"/>
            <a:ext cx="1536490" cy="276999"/>
          </a:xfrm>
          <a:prstGeom prst="rect">
            <a:avLst/>
          </a:prstGeom>
          <a:noFill/>
          <a:ln w="12700">
            <a:noFill/>
          </a:ln>
        </p:spPr>
        <p:txBody>
          <a:bodyPr wrap="square" rtlCol="0" anchor="ctr">
            <a:spAutoFit/>
          </a:bodyPr>
          <a:lstStyle/>
          <a:p>
            <a:pPr algn="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様式４</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1016999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5400" cap="flat" cmpd="sng" algn="ctr">
          <a:solidFill>
            <a:srgbClr val="00B0F0"/>
          </a:solidFill>
          <a:prstDash val="solid"/>
        </a:ln>
        <a:effectLst/>
      </a:spPr>
      <a:bodyPr anchor="ctr"/>
      <a:lstStyle>
        <a:defPPr fontAlgn="auto">
          <a:spcBef>
            <a:spcPts val="0"/>
          </a:spcBef>
          <a:spcAft>
            <a:spcPts val="0"/>
          </a:spcAft>
          <a:defRPr kumimoji="0" kern="0" dirty="0">
            <a:solidFill>
              <a:sysClr val="windowText" lastClr="000000"/>
            </a:solidFill>
            <a:latin typeface="ＭＳ Ｐゴシック"/>
            <a:ea typeface="ＭＳ Ｐゴシック"/>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HGP創英角ｺﾞｼｯｸUB" pitchFamily="50" charset="-128"/>
          </a:defRPr>
        </a:defPPr>
      </a:lstStyle>
    </a:lnDef>
    <a:txDef>
      <a:spPr>
        <a:solidFill>
          <a:schemeClr val="bg1"/>
        </a:solidFill>
        <a:ln w="12700">
          <a:solidFill>
            <a:srgbClr val="002060"/>
          </a:solidFill>
        </a:ln>
      </a:spPr>
      <a:bodyPr wrap="square" rtlCol="0" anchor="ctr">
        <a:spAutoFit/>
      </a:bodyPr>
      <a:lstStyle>
        <a:defPPr>
          <a:defRPr sz="1200" b="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33406</TotalTime>
  <Words>228</Words>
  <Application>Plott Corporation</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HGP創英角ｺﾞｼｯｸUB</vt:lpstr>
      <vt:lpstr>ＭＳ Ｐゴシック</vt:lpstr>
      <vt:lpstr>ＭＳ Ｐ明朝</vt:lpstr>
      <vt:lpstr>メイリオ</vt:lpstr>
      <vt:lpstr>游ゴシック</vt:lpstr>
      <vt:lpstr>游ゴシック Light</vt:lpstr>
      <vt:lpstr>Arial</vt:lpstr>
      <vt:lpstr>2_標準デザイン</vt:lpstr>
      <vt:lpstr>Office テーマ</vt:lpstr>
      <vt:lpstr>事業の名称【対象地域名】 　</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ㅤ</cp:lastModifiedBy>
  <cp:revision>2310</cp:revision>
  <cp:lastPrinted>2020-08-18T06:39:06Z</cp:lastPrinted>
  <dcterms:created xsi:type="dcterms:W3CDTF">2007-11-06T12:19:33Z</dcterms:created>
  <dcterms:modified xsi:type="dcterms:W3CDTF">2020-08-18T08:27:56Z</dcterms:modified>
</cp:coreProperties>
</file>